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2" r:id="rId4"/>
    <p:sldId id="259" r:id="rId5"/>
    <p:sldId id="260" r:id="rId6"/>
    <p:sldId id="461" r:id="rId7"/>
    <p:sldId id="457" r:id="rId8"/>
    <p:sldId id="462" r:id="rId9"/>
    <p:sldId id="463" r:id="rId10"/>
    <p:sldId id="266" r:id="rId11"/>
    <p:sldId id="264" r:id="rId12"/>
    <p:sldId id="265" r:id="rId13"/>
    <p:sldId id="458" r:id="rId14"/>
    <p:sldId id="269" r:id="rId15"/>
    <p:sldId id="464" r:id="rId16"/>
    <p:sldId id="465" r:id="rId17"/>
    <p:sldId id="466" r:id="rId18"/>
    <p:sldId id="459" r:id="rId19"/>
    <p:sldId id="270" r:id="rId20"/>
    <p:sldId id="274" r:id="rId21"/>
    <p:sldId id="467" r:id="rId22"/>
    <p:sldId id="469" r:id="rId23"/>
    <p:sldId id="470" r:id="rId24"/>
    <p:sldId id="468" r:id="rId25"/>
    <p:sldId id="46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90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53" d="100"/>
          <a:sy n="153" d="100"/>
        </p:scale>
        <p:origin x="2244"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512BB8-2E1E-4157-87D9-8AE8951CE10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A1B2BF5-771A-4BD7-990B-E59E0973D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64C61DC-2F5E-4D62-A49D-8E95C40E0776}"/>
              </a:ext>
            </a:extLst>
          </p:cNvPr>
          <p:cNvSpPr>
            <a:spLocks noGrp="1"/>
          </p:cNvSpPr>
          <p:nvPr>
            <p:ph type="dt" sz="half" idx="10"/>
          </p:nvPr>
        </p:nvSpPr>
        <p:spPr/>
        <p:txBody>
          <a:bodyPr/>
          <a:lstStyle/>
          <a:p>
            <a:fld id="{4202BB4F-81A0-4D3A-A641-187557888461}" type="datetimeFigureOut">
              <a:rPr lang="zh-CN" altLang="en-US" smtClean="0"/>
              <a:t>2022/8/8</a:t>
            </a:fld>
            <a:endParaRPr lang="zh-CN" altLang="en-US"/>
          </a:p>
        </p:txBody>
      </p:sp>
      <p:sp>
        <p:nvSpPr>
          <p:cNvPr id="5" name="页脚占位符 4">
            <a:extLst>
              <a:ext uri="{FF2B5EF4-FFF2-40B4-BE49-F238E27FC236}">
                <a16:creationId xmlns:a16="http://schemas.microsoft.com/office/drawing/2014/main" id="{5B2FC334-EF30-4895-B81B-365CA11072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B7CA70-789B-4394-8AA8-0CAF80C0ACD8}"/>
              </a:ext>
            </a:extLst>
          </p:cNvPr>
          <p:cNvSpPr>
            <a:spLocks noGrp="1"/>
          </p:cNvSpPr>
          <p:nvPr>
            <p:ph type="sldNum" sz="quarter" idx="12"/>
          </p:nvPr>
        </p:nvSpPr>
        <p:spPr/>
        <p:txBody>
          <a:body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2715682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BE286-C6CD-4FC4-89B9-8B8C3CE6CF7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ABCF10-8006-45B8-B0BD-A0ED74F67FA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59E0FA-3859-4952-95E0-4E58980ADC9A}"/>
              </a:ext>
            </a:extLst>
          </p:cNvPr>
          <p:cNvSpPr>
            <a:spLocks noGrp="1"/>
          </p:cNvSpPr>
          <p:nvPr>
            <p:ph type="dt" sz="half" idx="10"/>
          </p:nvPr>
        </p:nvSpPr>
        <p:spPr/>
        <p:txBody>
          <a:bodyPr/>
          <a:lstStyle/>
          <a:p>
            <a:fld id="{4202BB4F-81A0-4D3A-A641-187557888461}" type="datetimeFigureOut">
              <a:rPr lang="zh-CN" altLang="en-US" smtClean="0"/>
              <a:t>2022/8/8</a:t>
            </a:fld>
            <a:endParaRPr lang="zh-CN" altLang="en-US"/>
          </a:p>
        </p:txBody>
      </p:sp>
      <p:sp>
        <p:nvSpPr>
          <p:cNvPr id="5" name="页脚占位符 4">
            <a:extLst>
              <a:ext uri="{FF2B5EF4-FFF2-40B4-BE49-F238E27FC236}">
                <a16:creationId xmlns:a16="http://schemas.microsoft.com/office/drawing/2014/main" id="{9158496A-2F12-48C1-A8E8-444F54DB0D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16B929-F70C-4E4F-B7D2-0DE53A5A5B64}"/>
              </a:ext>
            </a:extLst>
          </p:cNvPr>
          <p:cNvSpPr>
            <a:spLocks noGrp="1"/>
          </p:cNvSpPr>
          <p:nvPr>
            <p:ph type="sldNum" sz="quarter" idx="12"/>
          </p:nvPr>
        </p:nvSpPr>
        <p:spPr/>
        <p:txBody>
          <a:body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3262990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E6C0AF9-2EEC-4643-89D6-1909ECFADE8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F9E3C97-C4B0-46EE-BF1C-CEBCF025143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413BED-329A-4B89-A5F4-C2C8B14EED4E}"/>
              </a:ext>
            </a:extLst>
          </p:cNvPr>
          <p:cNvSpPr>
            <a:spLocks noGrp="1"/>
          </p:cNvSpPr>
          <p:nvPr>
            <p:ph type="dt" sz="half" idx="10"/>
          </p:nvPr>
        </p:nvSpPr>
        <p:spPr/>
        <p:txBody>
          <a:bodyPr/>
          <a:lstStyle/>
          <a:p>
            <a:fld id="{4202BB4F-81A0-4D3A-A641-187557888461}" type="datetimeFigureOut">
              <a:rPr lang="zh-CN" altLang="en-US" smtClean="0"/>
              <a:t>2022/8/8</a:t>
            </a:fld>
            <a:endParaRPr lang="zh-CN" altLang="en-US"/>
          </a:p>
        </p:txBody>
      </p:sp>
      <p:sp>
        <p:nvSpPr>
          <p:cNvPr id="5" name="页脚占位符 4">
            <a:extLst>
              <a:ext uri="{FF2B5EF4-FFF2-40B4-BE49-F238E27FC236}">
                <a16:creationId xmlns:a16="http://schemas.microsoft.com/office/drawing/2014/main" id="{3CBC3EF4-699E-4964-A905-6A463A0147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31D384-213C-4F6A-90BC-BDFCEAD94A8E}"/>
              </a:ext>
            </a:extLst>
          </p:cNvPr>
          <p:cNvSpPr>
            <a:spLocks noGrp="1"/>
          </p:cNvSpPr>
          <p:nvPr>
            <p:ph type="sldNum" sz="quarter" idx="12"/>
          </p:nvPr>
        </p:nvSpPr>
        <p:spPr/>
        <p:txBody>
          <a:body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2727562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D2BC9-C0A1-4824-B8B3-6C881F9288D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A72FCE-85AE-4947-AFB8-DE64AE5CCD2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B10C96-2D33-4BA7-BE62-C87949243E6E}"/>
              </a:ext>
            </a:extLst>
          </p:cNvPr>
          <p:cNvSpPr>
            <a:spLocks noGrp="1"/>
          </p:cNvSpPr>
          <p:nvPr>
            <p:ph type="dt" sz="half" idx="10"/>
          </p:nvPr>
        </p:nvSpPr>
        <p:spPr/>
        <p:txBody>
          <a:bodyPr/>
          <a:lstStyle/>
          <a:p>
            <a:fld id="{4202BB4F-81A0-4D3A-A641-187557888461}" type="datetimeFigureOut">
              <a:rPr lang="zh-CN" altLang="en-US" smtClean="0"/>
              <a:t>2022/8/8</a:t>
            </a:fld>
            <a:endParaRPr lang="zh-CN" altLang="en-US"/>
          </a:p>
        </p:txBody>
      </p:sp>
      <p:sp>
        <p:nvSpPr>
          <p:cNvPr id="5" name="页脚占位符 4">
            <a:extLst>
              <a:ext uri="{FF2B5EF4-FFF2-40B4-BE49-F238E27FC236}">
                <a16:creationId xmlns:a16="http://schemas.microsoft.com/office/drawing/2014/main" id="{40BEEC21-D329-426E-81C8-82A4475E22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465F62-A791-4965-AC77-F9E00AC508EC}"/>
              </a:ext>
            </a:extLst>
          </p:cNvPr>
          <p:cNvSpPr>
            <a:spLocks noGrp="1"/>
          </p:cNvSpPr>
          <p:nvPr>
            <p:ph type="sldNum" sz="quarter" idx="12"/>
          </p:nvPr>
        </p:nvSpPr>
        <p:spPr/>
        <p:txBody>
          <a:body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470418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C24B58-6441-4AEA-9DDE-60F7B93A1D7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D4D8D25-1339-4552-A108-B8BE9B2E45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05B7D8F-24B2-4384-A7DA-2F88AC4BCD47}"/>
              </a:ext>
            </a:extLst>
          </p:cNvPr>
          <p:cNvSpPr>
            <a:spLocks noGrp="1"/>
          </p:cNvSpPr>
          <p:nvPr>
            <p:ph type="dt" sz="half" idx="10"/>
          </p:nvPr>
        </p:nvSpPr>
        <p:spPr/>
        <p:txBody>
          <a:bodyPr/>
          <a:lstStyle/>
          <a:p>
            <a:fld id="{4202BB4F-81A0-4D3A-A641-187557888461}" type="datetimeFigureOut">
              <a:rPr lang="zh-CN" altLang="en-US" smtClean="0"/>
              <a:t>2022/8/8</a:t>
            </a:fld>
            <a:endParaRPr lang="zh-CN" altLang="en-US"/>
          </a:p>
        </p:txBody>
      </p:sp>
      <p:sp>
        <p:nvSpPr>
          <p:cNvPr id="5" name="页脚占位符 4">
            <a:extLst>
              <a:ext uri="{FF2B5EF4-FFF2-40B4-BE49-F238E27FC236}">
                <a16:creationId xmlns:a16="http://schemas.microsoft.com/office/drawing/2014/main" id="{39C6E6B7-D8EE-4891-A7B1-F5AB0DC9A0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9B52CF-E69D-4B0A-94FD-520CD4D13650}"/>
              </a:ext>
            </a:extLst>
          </p:cNvPr>
          <p:cNvSpPr>
            <a:spLocks noGrp="1"/>
          </p:cNvSpPr>
          <p:nvPr>
            <p:ph type="sldNum" sz="quarter" idx="12"/>
          </p:nvPr>
        </p:nvSpPr>
        <p:spPr/>
        <p:txBody>
          <a:body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2645329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95D2B-2790-4757-A0B1-A3B0D3FB40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DC7595F-3635-43B5-A19E-1B447718832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5485A4-AF53-48FF-B2EC-21B3428F573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CE6F1A7-E270-4C30-AFB5-9FB546F557BE}"/>
              </a:ext>
            </a:extLst>
          </p:cNvPr>
          <p:cNvSpPr>
            <a:spLocks noGrp="1"/>
          </p:cNvSpPr>
          <p:nvPr>
            <p:ph type="dt" sz="half" idx="10"/>
          </p:nvPr>
        </p:nvSpPr>
        <p:spPr/>
        <p:txBody>
          <a:bodyPr/>
          <a:lstStyle/>
          <a:p>
            <a:fld id="{4202BB4F-81A0-4D3A-A641-187557888461}" type="datetimeFigureOut">
              <a:rPr lang="zh-CN" altLang="en-US" smtClean="0"/>
              <a:t>2022/8/8</a:t>
            </a:fld>
            <a:endParaRPr lang="zh-CN" altLang="en-US"/>
          </a:p>
        </p:txBody>
      </p:sp>
      <p:sp>
        <p:nvSpPr>
          <p:cNvPr id="6" name="页脚占位符 5">
            <a:extLst>
              <a:ext uri="{FF2B5EF4-FFF2-40B4-BE49-F238E27FC236}">
                <a16:creationId xmlns:a16="http://schemas.microsoft.com/office/drawing/2014/main" id="{61033AA4-95C2-465B-832B-7C143842F1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E8E491-B38F-45F1-ABD9-6F5F731F3E48}"/>
              </a:ext>
            </a:extLst>
          </p:cNvPr>
          <p:cNvSpPr>
            <a:spLocks noGrp="1"/>
          </p:cNvSpPr>
          <p:nvPr>
            <p:ph type="sldNum" sz="quarter" idx="12"/>
          </p:nvPr>
        </p:nvSpPr>
        <p:spPr/>
        <p:txBody>
          <a:body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2347754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C5D95-58F4-451E-A49D-113B19FF73D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BF561F4-E302-4D02-882F-850C0E68E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F33A717-DCA2-4533-B7E2-B2034CE147E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942B0E5-2921-466C-B6D7-07FD9D16CF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A74E41E-3013-43CD-ACAA-22EA3D8E136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8DE4F01-AFC0-4C62-9074-1D066E867C6C}"/>
              </a:ext>
            </a:extLst>
          </p:cNvPr>
          <p:cNvSpPr>
            <a:spLocks noGrp="1"/>
          </p:cNvSpPr>
          <p:nvPr>
            <p:ph type="dt" sz="half" idx="10"/>
          </p:nvPr>
        </p:nvSpPr>
        <p:spPr/>
        <p:txBody>
          <a:bodyPr/>
          <a:lstStyle/>
          <a:p>
            <a:fld id="{4202BB4F-81A0-4D3A-A641-187557888461}" type="datetimeFigureOut">
              <a:rPr lang="zh-CN" altLang="en-US" smtClean="0"/>
              <a:t>2022/8/8</a:t>
            </a:fld>
            <a:endParaRPr lang="zh-CN" altLang="en-US"/>
          </a:p>
        </p:txBody>
      </p:sp>
      <p:sp>
        <p:nvSpPr>
          <p:cNvPr id="8" name="页脚占位符 7">
            <a:extLst>
              <a:ext uri="{FF2B5EF4-FFF2-40B4-BE49-F238E27FC236}">
                <a16:creationId xmlns:a16="http://schemas.microsoft.com/office/drawing/2014/main" id="{5E1D6F19-B3D3-4F85-9052-659FC13BFF2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C462ADD-3A66-446C-BCA5-C0D5EBAF5303}"/>
              </a:ext>
            </a:extLst>
          </p:cNvPr>
          <p:cNvSpPr>
            <a:spLocks noGrp="1"/>
          </p:cNvSpPr>
          <p:nvPr>
            <p:ph type="sldNum" sz="quarter" idx="12"/>
          </p:nvPr>
        </p:nvSpPr>
        <p:spPr/>
        <p:txBody>
          <a:body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242149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59FF66-7DAB-45EF-A1E7-79448088BDF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B248D7F-86AB-4FAA-AE3C-BA3C6C3DA018}"/>
              </a:ext>
            </a:extLst>
          </p:cNvPr>
          <p:cNvSpPr>
            <a:spLocks noGrp="1"/>
          </p:cNvSpPr>
          <p:nvPr>
            <p:ph type="dt" sz="half" idx="10"/>
          </p:nvPr>
        </p:nvSpPr>
        <p:spPr/>
        <p:txBody>
          <a:bodyPr/>
          <a:lstStyle/>
          <a:p>
            <a:fld id="{4202BB4F-81A0-4D3A-A641-187557888461}" type="datetimeFigureOut">
              <a:rPr lang="zh-CN" altLang="en-US" smtClean="0"/>
              <a:t>2022/8/8</a:t>
            </a:fld>
            <a:endParaRPr lang="zh-CN" altLang="en-US"/>
          </a:p>
        </p:txBody>
      </p:sp>
      <p:sp>
        <p:nvSpPr>
          <p:cNvPr id="4" name="页脚占位符 3">
            <a:extLst>
              <a:ext uri="{FF2B5EF4-FFF2-40B4-BE49-F238E27FC236}">
                <a16:creationId xmlns:a16="http://schemas.microsoft.com/office/drawing/2014/main" id="{ABFACCCB-D3FE-4342-8246-5708B19AEC2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1346494-2914-4901-9C10-6AFDB00BD6DF}"/>
              </a:ext>
            </a:extLst>
          </p:cNvPr>
          <p:cNvSpPr>
            <a:spLocks noGrp="1"/>
          </p:cNvSpPr>
          <p:nvPr>
            <p:ph type="sldNum" sz="quarter" idx="12"/>
          </p:nvPr>
        </p:nvSpPr>
        <p:spPr/>
        <p:txBody>
          <a:body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3963915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E4C5A3E-141E-4417-BDB9-467A2E797417}"/>
              </a:ext>
            </a:extLst>
          </p:cNvPr>
          <p:cNvSpPr>
            <a:spLocks noGrp="1"/>
          </p:cNvSpPr>
          <p:nvPr>
            <p:ph type="dt" sz="half" idx="10"/>
          </p:nvPr>
        </p:nvSpPr>
        <p:spPr/>
        <p:txBody>
          <a:bodyPr/>
          <a:lstStyle/>
          <a:p>
            <a:fld id="{4202BB4F-81A0-4D3A-A641-187557888461}" type="datetimeFigureOut">
              <a:rPr lang="zh-CN" altLang="en-US" smtClean="0"/>
              <a:t>2022/8/8</a:t>
            </a:fld>
            <a:endParaRPr lang="zh-CN" altLang="en-US"/>
          </a:p>
        </p:txBody>
      </p:sp>
      <p:sp>
        <p:nvSpPr>
          <p:cNvPr id="3" name="页脚占位符 2">
            <a:extLst>
              <a:ext uri="{FF2B5EF4-FFF2-40B4-BE49-F238E27FC236}">
                <a16:creationId xmlns:a16="http://schemas.microsoft.com/office/drawing/2014/main" id="{633DB5AB-40FA-4803-9A4A-65E7DAE9229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ED5C359-8C8F-4CAB-88B4-B0B62FFD0A40}"/>
              </a:ext>
            </a:extLst>
          </p:cNvPr>
          <p:cNvSpPr>
            <a:spLocks noGrp="1"/>
          </p:cNvSpPr>
          <p:nvPr>
            <p:ph type="sldNum" sz="quarter" idx="12"/>
          </p:nvPr>
        </p:nvSpPr>
        <p:spPr/>
        <p:txBody>
          <a:body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3707247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71287-E831-4A7C-9049-54D9C577BA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9E89378-0656-45D9-A573-66450E47AD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6F2E208-4701-4512-B617-0174E4C04F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E123857-B554-4F07-AFA7-43F92F63398E}"/>
              </a:ext>
            </a:extLst>
          </p:cNvPr>
          <p:cNvSpPr>
            <a:spLocks noGrp="1"/>
          </p:cNvSpPr>
          <p:nvPr>
            <p:ph type="dt" sz="half" idx="10"/>
          </p:nvPr>
        </p:nvSpPr>
        <p:spPr/>
        <p:txBody>
          <a:bodyPr/>
          <a:lstStyle/>
          <a:p>
            <a:fld id="{4202BB4F-81A0-4D3A-A641-187557888461}" type="datetimeFigureOut">
              <a:rPr lang="zh-CN" altLang="en-US" smtClean="0"/>
              <a:t>2022/8/8</a:t>
            </a:fld>
            <a:endParaRPr lang="zh-CN" altLang="en-US"/>
          </a:p>
        </p:txBody>
      </p:sp>
      <p:sp>
        <p:nvSpPr>
          <p:cNvPr id="6" name="页脚占位符 5">
            <a:extLst>
              <a:ext uri="{FF2B5EF4-FFF2-40B4-BE49-F238E27FC236}">
                <a16:creationId xmlns:a16="http://schemas.microsoft.com/office/drawing/2014/main" id="{9201FCF5-2AB0-4207-B566-5E3BF65398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72EBB6-F9F2-436E-A8C7-92A58038F3F1}"/>
              </a:ext>
            </a:extLst>
          </p:cNvPr>
          <p:cNvSpPr>
            <a:spLocks noGrp="1"/>
          </p:cNvSpPr>
          <p:nvPr>
            <p:ph type="sldNum" sz="quarter" idx="12"/>
          </p:nvPr>
        </p:nvSpPr>
        <p:spPr/>
        <p:txBody>
          <a:body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1903237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898DB-7F07-49B4-944C-3715403F0D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5E6AA5E-E332-4338-BFAF-1F38AEC74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1C476A9-DFCE-43A9-83D4-41E5F5F85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BAD8059-01DA-42D0-9BBE-F3C55F214F4A}"/>
              </a:ext>
            </a:extLst>
          </p:cNvPr>
          <p:cNvSpPr>
            <a:spLocks noGrp="1"/>
          </p:cNvSpPr>
          <p:nvPr>
            <p:ph type="dt" sz="half" idx="10"/>
          </p:nvPr>
        </p:nvSpPr>
        <p:spPr/>
        <p:txBody>
          <a:bodyPr/>
          <a:lstStyle/>
          <a:p>
            <a:fld id="{4202BB4F-81A0-4D3A-A641-187557888461}" type="datetimeFigureOut">
              <a:rPr lang="zh-CN" altLang="en-US" smtClean="0"/>
              <a:t>2022/8/8</a:t>
            </a:fld>
            <a:endParaRPr lang="zh-CN" altLang="en-US"/>
          </a:p>
        </p:txBody>
      </p:sp>
      <p:sp>
        <p:nvSpPr>
          <p:cNvPr id="6" name="页脚占位符 5">
            <a:extLst>
              <a:ext uri="{FF2B5EF4-FFF2-40B4-BE49-F238E27FC236}">
                <a16:creationId xmlns:a16="http://schemas.microsoft.com/office/drawing/2014/main" id="{8D1680C8-1B9F-4DBA-A59C-EFC66F6C7B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981AE5-2FCD-4126-817B-1E8847CAFF13}"/>
              </a:ext>
            </a:extLst>
          </p:cNvPr>
          <p:cNvSpPr>
            <a:spLocks noGrp="1"/>
          </p:cNvSpPr>
          <p:nvPr>
            <p:ph type="sldNum" sz="quarter" idx="12"/>
          </p:nvPr>
        </p:nvSpPr>
        <p:spPr/>
        <p:txBody>
          <a:body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38456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1F89BE2-A41C-43FA-91B2-D7E3934EC4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6A238FC-A328-4552-A09C-FD0AB53BB3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AAE84D2-922B-459D-AC73-647EF06DB4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02BB4F-81A0-4D3A-A641-187557888461}" type="datetimeFigureOut">
              <a:rPr lang="zh-CN" altLang="en-US" smtClean="0"/>
              <a:t>2022/8/8</a:t>
            </a:fld>
            <a:endParaRPr lang="zh-CN" altLang="en-US"/>
          </a:p>
        </p:txBody>
      </p:sp>
      <p:sp>
        <p:nvSpPr>
          <p:cNvPr id="5" name="页脚占位符 4">
            <a:extLst>
              <a:ext uri="{FF2B5EF4-FFF2-40B4-BE49-F238E27FC236}">
                <a16:creationId xmlns:a16="http://schemas.microsoft.com/office/drawing/2014/main" id="{AD9C3004-D36B-4842-BC9D-CE33CF2937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0EE03C5-8299-4413-A3B9-D851B14EC1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3DF66D-0C47-4810-BA26-D20414C2418B}" type="slidenum">
              <a:rPr lang="zh-CN" altLang="en-US" smtClean="0"/>
              <a:t>‹#›</a:t>
            </a:fld>
            <a:endParaRPr lang="zh-CN" altLang="en-US"/>
          </a:p>
        </p:txBody>
      </p:sp>
    </p:spTree>
    <p:extLst>
      <p:ext uri="{BB962C8B-B14F-4D97-AF65-F5344CB8AC3E}">
        <p14:creationId xmlns:p14="http://schemas.microsoft.com/office/powerpoint/2010/main" val="2643095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15B6D857-EB89-47A3-B6CB-9AA140E8BACA}"/>
              </a:ext>
            </a:extLst>
          </p:cNvPr>
          <p:cNvSpPr/>
          <p:nvPr/>
        </p:nvSpPr>
        <p:spPr>
          <a:xfrm>
            <a:off x="1271778" y="1116281"/>
            <a:ext cx="4178996" cy="4861399"/>
          </a:xfrm>
          <a:prstGeom prst="parallelogram">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 name="矩形 18">
            <a:extLst>
              <a:ext uri="{FF2B5EF4-FFF2-40B4-BE49-F238E27FC236}">
                <a16:creationId xmlns:a16="http://schemas.microsoft.com/office/drawing/2014/main" id="{F00C5C54-6256-4158-8BD1-0CD683BF8AC5}"/>
              </a:ext>
            </a:extLst>
          </p:cNvPr>
          <p:cNvSpPr/>
          <p:nvPr/>
        </p:nvSpPr>
        <p:spPr>
          <a:xfrm>
            <a:off x="2210875" y="930729"/>
            <a:ext cx="1196415" cy="156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矩形 17">
            <a:extLst>
              <a:ext uri="{FF2B5EF4-FFF2-40B4-BE49-F238E27FC236}">
                <a16:creationId xmlns:a16="http://schemas.microsoft.com/office/drawing/2014/main" id="{B335BD01-375A-4875-B265-F04B88A8E959}"/>
              </a:ext>
            </a:extLst>
          </p:cNvPr>
          <p:cNvSpPr/>
          <p:nvPr/>
        </p:nvSpPr>
        <p:spPr>
          <a:xfrm>
            <a:off x="3232728" y="4657965"/>
            <a:ext cx="2099989" cy="156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 name="图片 2">
            <a:extLst>
              <a:ext uri="{FF2B5EF4-FFF2-40B4-BE49-F238E27FC236}">
                <a16:creationId xmlns:a16="http://schemas.microsoft.com/office/drawing/2014/main" id="{A407C169-130B-4C60-86DA-E38ADAEF92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58217" y="0"/>
            <a:ext cx="4633783" cy="6858000"/>
          </a:xfrm>
          <a:prstGeom prst="rect">
            <a:avLst/>
          </a:prstGeom>
        </p:spPr>
      </p:pic>
      <p:sp>
        <p:nvSpPr>
          <p:cNvPr id="5" name="弧形 4">
            <a:extLst>
              <a:ext uri="{FF2B5EF4-FFF2-40B4-BE49-F238E27FC236}">
                <a16:creationId xmlns:a16="http://schemas.microsoft.com/office/drawing/2014/main" id="{291F2F9B-0970-406D-BFF6-EDFE7C61D383}"/>
              </a:ext>
            </a:extLst>
          </p:cNvPr>
          <p:cNvSpPr/>
          <p:nvPr/>
        </p:nvSpPr>
        <p:spPr>
          <a:xfrm rot="16200000">
            <a:off x="1835165" y="716494"/>
            <a:ext cx="1427656" cy="1290825"/>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A37FF222-6B10-4426-BDAF-9E747A871FA3}"/>
              </a:ext>
            </a:extLst>
          </p:cNvPr>
          <p:cNvSpPr/>
          <p:nvPr/>
        </p:nvSpPr>
        <p:spPr>
          <a:xfrm rot="16200000" flipH="1" flipV="1">
            <a:off x="4138474" y="5096307"/>
            <a:ext cx="1427655" cy="1290824"/>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文本框 7">
            <a:extLst>
              <a:ext uri="{FF2B5EF4-FFF2-40B4-BE49-F238E27FC236}">
                <a16:creationId xmlns:a16="http://schemas.microsoft.com/office/drawing/2014/main" id="{28ADF420-CD26-4BDC-8227-3F92537023B0}"/>
              </a:ext>
            </a:extLst>
          </p:cNvPr>
          <p:cNvSpPr txBox="1"/>
          <p:nvPr/>
        </p:nvSpPr>
        <p:spPr>
          <a:xfrm>
            <a:off x="2353768" y="994645"/>
            <a:ext cx="1015663" cy="4636467"/>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6B5B44"/>
                </a:solidFill>
                <a:effectLst/>
                <a:uLnTx/>
                <a:uFillTx/>
                <a:cs typeface="+mn-ea"/>
                <a:sym typeface="+mn-lt"/>
              </a:rPr>
              <a:t>字符串匹配</a:t>
            </a:r>
          </a:p>
        </p:txBody>
      </p:sp>
      <p:sp>
        <p:nvSpPr>
          <p:cNvPr id="9" name="矩形: 剪去对角 8">
            <a:extLst>
              <a:ext uri="{FF2B5EF4-FFF2-40B4-BE49-F238E27FC236}">
                <a16:creationId xmlns:a16="http://schemas.microsoft.com/office/drawing/2014/main" id="{F3B1E3C4-CDF8-48E2-914F-924F627E3AC5}"/>
              </a:ext>
            </a:extLst>
          </p:cNvPr>
          <p:cNvSpPr/>
          <p:nvPr/>
        </p:nvSpPr>
        <p:spPr>
          <a:xfrm>
            <a:off x="3429495" y="4726347"/>
            <a:ext cx="449699" cy="1420908"/>
          </a:xfrm>
          <a:prstGeom prst="snip2Diag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文本框 9">
            <a:extLst>
              <a:ext uri="{FF2B5EF4-FFF2-40B4-BE49-F238E27FC236}">
                <a16:creationId xmlns:a16="http://schemas.microsoft.com/office/drawing/2014/main" id="{8CB69B16-4E95-4155-A1AE-96A60F2BB3F1}"/>
              </a:ext>
            </a:extLst>
          </p:cNvPr>
          <p:cNvSpPr txBox="1"/>
          <p:nvPr/>
        </p:nvSpPr>
        <p:spPr>
          <a:xfrm>
            <a:off x="3407301" y="4849977"/>
            <a:ext cx="492443" cy="112770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陈震寅</a:t>
            </a:r>
          </a:p>
        </p:txBody>
      </p:sp>
      <p:sp>
        <p:nvSpPr>
          <p:cNvPr id="11" name="文本框 10">
            <a:extLst>
              <a:ext uri="{FF2B5EF4-FFF2-40B4-BE49-F238E27FC236}">
                <a16:creationId xmlns:a16="http://schemas.microsoft.com/office/drawing/2014/main" id="{184E5EBC-16D5-460E-8E23-79674A15D417}"/>
              </a:ext>
            </a:extLst>
          </p:cNvPr>
          <p:cNvSpPr txBox="1"/>
          <p:nvPr/>
        </p:nvSpPr>
        <p:spPr>
          <a:xfrm>
            <a:off x="3265851" y="1872107"/>
            <a:ext cx="800219" cy="3416320"/>
          </a:xfrm>
          <a:prstGeom prst="rect">
            <a:avLst/>
          </a:prstGeom>
          <a:noFill/>
        </p:spPr>
        <p:txBody>
          <a:bodyPr vert="eaVert" wrap="square" rtlCol="0">
            <a:spAutoFit/>
          </a:bodyPr>
          <a:lstStyle>
            <a:defPPr>
              <a:defRPr lang="zh-CN"/>
            </a:defPPr>
            <a:lvl1pPr>
              <a:defRPr sz="5400">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6B5B44"/>
                </a:solidFill>
                <a:effectLst/>
                <a:uLnTx/>
                <a:uFillTx/>
                <a:latin typeface="+mn-lt"/>
                <a:ea typeface="+mn-ea"/>
                <a:cs typeface="+mn-ea"/>
                <a:sym typeface="+mn-lt"/>
              </a:rPr>
              <a:t>算法介绍</a:t>
            </a:r>
          </a:p>
        </p:txBody>
      </p:sp>
      <p:pic>
        <p:nvPicPr>
          <p:cNvPr id="17" name="图片 16">
            <a:extLst>
              <a:ext uri="{FF2B5EF4-FFF2-40B4-BE49-F238E27FC236}">
                <a16:creationId xmlns:a16="http://schemas.microsoft.com/office/drawing/2014/main" id="{3FD60608-4943-47A9-B233-FE87C0DF638A}"/>
              </a:ext>
            </a:extLst>
          </p:cNvPr>
          <p:cNvPicPr>
            <a:picLocks noChangeAspect="1"/>
          </p:cNvPicPr>
          <p:nvPr/>
        </p:nvPicPr>
        <p:blipFill rotWithShape="1">
          <a:blip r:embed="rId3">
            <a:extLst>
              <a:ext uri="{28A0092B-C50C-407E-A947-70E740481C1C}">
                <a14:useLocalDpi xmlns:a14="http://schemas.microsoft.com/office/drawing/2010/main" val="0"/>
              </a:ext>
            </a:extLst>
          </a:blip>
          <a:srcRect l="5163" t="-222" r="2783" b="-1861"/>
          <a:stretch/>
        </p:blipFill>
        <p:spPr>
          <a:xfrm rot="5400000" flipH="1">
            <a:off x="594104" y="2840893"/>
            <a:ext cx="1858506" cy="1478748"/>
          </a:xfrm>
          <a:prstGeom prst="rect">
            <a:avLst/>
          </a:prstGeom>
        </p:spPr>
      </p:pic>
      <p:sp>
        <p:nvSpPr>
          <p:cNvPr id="2" name="文本框 1">
            <a:extLst>
              <a:ext uri="{FF2B5EF4-FFF2-40B4-BE49-F238E27FC236}">
                <a16:creationId xmlns:a16="http://schemas.microsoft.com/office/drawing/2014/main" id="{666683F9-A794-4CC6-BDF3-526CF966B1AF}"/>
              </a:ext>
            </a:extLst>
          </p:cNvPr>
          <p:cNvSpPr txBox="1"/>
          <p:nvPr/>
        </p:nvSpPr>
        <p:spPr>
          <a:xfrm>
            <a:off x="4785471" y="4855392"/>
            <a:ext cx="2592376" cy="369332"/>
          </a:xfrm>
          <a:prstGeom prst="rect">
            <a:avLst/>
          </a:prstGeom>
          <a:noFill/>
        </p:spPr>
        <p:txBody>
          <a:bodyPr wrap="none" rtlCol="0">
            <a:spAutoFit/>
          </a:bodyPr>
          <a:lstStyle/>
          <a:p>
            <a:r>
              <a:rPr lang="zh-CN" altLang="en-US" dirty="0"/>
              <a:t>本期算法实现语言：</a:t>
            </a:r>
            <a:r>
              <a:rPr lang="en-US" altLang="zh-CN" dirty="0"/>
              <a:t>Lua</a:t>
            </a:r>
            <a:endParaRPr lang="zh-CN" altLang="en-US" dirty="0"/>
          </a:p>
        </p:txBody>
      </p:sp>
    </p:spTree>
    <p:extLst>
      <p:ext uri="{BB962C8B-B14F-4D97-AF65-F5344CB8AC3E}">
        <p14:creationId xmlns:p14="http://schemas.microsoft.com/office/powerpoint/2010/main" val="166951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2980131" y="454001"/>
            <a:ext cx="5829300"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KMP</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算法最后的难点</a:t>
            </a: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——Next</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数组怎么建</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15" name="图片 14">
            <a:extLst>
              <a:ext uri="{FF2B5EF4-FFF2-40B4-BE49-F238E27FC236}">
                <a16:creationId xmlns:a16="http://schemas.microsoft.com/office/drawing/2014/main" id="{9F9EBF85-9EAB-4455-99CD-8D6FA04E45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5797" y="1055475"/>
            <a:ext cx="3409574" cy="5117691"/>
          </a:xfrm>
          <a:prstGeom prst="rect">
            <a:avLst/>
          </a:prstGeom>
        </p:spPr>
      </p:pic>
      <p:pic>
        <p:nvPicPr>
          <p:cNvPr id="14" name="图片 13">
            <a:extLst>
              <a:ext uri="{FF2B5EF4-FFF2-40B4-BE49-F238E27FC236}">
                <a16:creationId xmlns:a16="http://schemas.microsoft.com/office/drawing/2014/main" id="{2C39CAAB-3BFC-454A-8ADC-D5BC0EFC5F36}"/>
              </a:ext>
            </a:extLst>
          </p:cNvPr>
          <p:cNvPicPr>
            <a:picLocks noChangeAspect="1"/>
          </p:cNvPicPr>
          <p:nvPr/>
        </p:nvPicPr>
        <p:blipFill>
          <a:blip r:embed="rId3">
            <a:extLst>
              <a:ext uri="{28A0092B-C50C-407E-A947-70E740481C1C}">
                <a14:useLocalDpi xmlns:a14="http://schemas.microsoft.com/office/drawing/2010/main" val="0"/>
              </a:ext>
            </a:extLst>
          </a:blip>
          <a:srcRect l="888" r="888"/>
          <a:stretch/>
        </p:blipFill>
        <p:spPr>
          <a:xfrm>
            <a:off x="8515743" y="216919"/>
            <a:ext cx="587375" cy="581381"/>
          </a:xfrm>
          <a:prstGeom prst="rect">
            <a:avLst/>
          </a:prstGeom>
        </p:spPr>
      </p:pic>
      <p:sp>
        <p:nvSpPr>
          <p:cNvPr id="16" name="矩形 15">
            <a:extLst>
              <a:ext uri="{FF2B5EF4-FFF2-40B4-BE49-F238E27FC236}">
                <a16:creationId xmlns:a16="http://schemas.microsoft.com/office/drawing/2014/main" id="{EBE79A92-26D9-4B66-8311-C6FD8148B138}"/>
              </a:ext>
            </a:extLst>
          </p:cNvPr>
          <p:cNvSpPr/>
          <p:nvPr/>
        </p:nvSpPr>
        <p:spPr>
          <a:xfrm>
            <a:off x="4280707" y="1152748"/>
            <a:ext cx="6184555" cy="5110053"/>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依旧是用前面使用的模式串来举例：</a:t>
            </a:r>
            <a:r>
              <a:rPr kumimoji="1" lang="en-US" altLang="zh-CN" sz="1400" b="0" i="0" u="none" strike="noStrike" kern="1200" cap="none" spc="0" normalizeH="0" baseline="0" noProof="0" dirty="0" err="1">
                <a:ln>
                  <a:noFill/>
                </a:ln>
                <a:solidFill>
                  <a:prstClr val="white">
                    <a:lumMod val="50000"/>
                  </a:prstClr>
                </a:solidFill>
                <a:effectLst/>
                <a:uLnTx/>
                <a:uFillTx/>
                <a:cs typeface="+mn-ea"/>
                <a:sym typeface="+mn-lt"/>
              </a:rPr>
              <a:t>ababacb</a:t>
            </a:r>
            <a:endParaRPr kumimoji="1"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Next</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数组的含义是，在这一位匹配失败是，要跳转到哪里（一个下标）</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那么不用想，第一位匹配失败直接跳转到</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0</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我们初始化两个迭代器，主迭代器轮询，副迭代器标识当前最长前缀的位置</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主迭代器</a:t>
            </a:r>
            <a:r>
              <a:rPr kumimoji="0" lang="en-US" altLang="zh-CN" sz="1400" b="0" i="0" u="none" strike="noStrike" kern="1200" cap="none" spc="0" normalizeH="0" baseline="0" noProof="0" dirty="0" err="1">
                <a:ln>
                  <a:noFill/>
                </a:ln>
                <a:solidFill>
                  <a:prstClr val="white">
                    <a:lumMod val="50000"/>
                  </a:prstClr>
                </a:solidFill>
                <a:effectLst/>
                <a:uLnTx/>
                <a:uFillTx/>
                <a:cs typeface="+mn-ea"/>
                <a:sym typeface="+mn-lt"/>
              </a:rPr>
              <a:t>i</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初始化为</a:t>
            </a:r>
            <a:r>
              <a:rPr lang="en-US" altLang="zh-CN" sz="1400" dirty="0">
                <a:solidFill>
                  <a:prstClr val="white">
                    <a:lumMod val="50000"/>
                  </a:prstClr>
                </a:solidFill>
                <a:cs typeface="+mn-ea"/>
                <a:sym typeface="+mn-lt"/>
              </a:rPr>
              <a:t>2</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，副迭代器</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j</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初始化为</a:t>
            </a:r>
            <a:r>
              <a:rPr lang="en-US" altLang="zh-CN" sz="1400" dirty="0">
                <a:solidFill>
                  <a:prstClr val="white">
                    <a:lumMod val="50000"/>
                  </a:prstClr>
                </a:solidFill>
                <a:cs typeface="+mn-ea"/>
                <a:sym typeface="+mn-lt"/>
              </a:rPr>
              <a:t>1</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每次都拿</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s[</a:t>
            </a:r>
            <a:r>
              <a:rPr kumimoji="0" lang="en-US" altLang="zh-CN" sz="1400" b="0" i="0" u="none" strike="noStrike" kern="1200" cap="none" spc="0" normalizeH="0" baseline="0" noProof="0" dirty="0" err="1">
                <a:ln>
                  <a:noFill/>
                </a:ln>
                <a:solidFill>
                  <a:prstClr val="white">
                    <a:lumMod val="50000"/>
                  </a:prstClr>
                </a:solidFill>
                <a:effectLst/>
                <a:uLnTx/>
                <a:uFillTx/>
                <a:cs typeface="+mn-ea"/>
                <a:sym typeface="+mn-lt"/>
              </a:rPr>
              <a:t>i</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尝试去和</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s[j]</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进行一个匹配</a:t>
            </a:r>
            <a:endParaRPr lang="en-US" altLang="zh-CN" sz="1400" dirty="0">
              <a:solidFill>
                <a:prstClr val="white">
                  <a:lumMod val="50000"/>
                </a:prstClr>
              </a:solidFill>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如果匹配成功，则此时</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next[</a:t>
            </a:r>
            <a:r>
              <a:rPr kumimoji="0" lang="en-US" altLang="zh-CN" sz="1400" b="0" i="0" u="none" strike="noStrike" kern="1200" cap="none" spc="0" normalizeH="0" baseline="0" noProof="0" dirty="0" err="1">
                <a:ln>
                  <a:noFill/>
                </a:ln>
                <a:solidFill>
                  <a:prstClr val="white">
                    <a:lumMod val="50000"/>
                  </a:prstClr>
                </a:solidFill>
                <a:effectLst/>
                <a:uLnTx/>
                <a:uFillTx/>
                <a:cs typeface="+mn-ea"/>
                <a:sym typeface="+mn-lt"/>
              </a:rPr>
              <a:t>i</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]=j</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a:t>
            </a:r>
            <a:r>
              <a:rPr kumimoji="0" lang="en-US" altLang="zh-CN" sz="1400" b="0" i="0" u="none" strike="noStrike" kern="1200" cap="none" spc="0" normalizeH="0" baseline="0" noProof="0" dirty="0" err="1">
                <a:ln>
                  <a:noFill/>
                </a:ln>
                <a:solidFill>
                  <a:prstClr val="white">
                    <a:lumMod val="50000"/>
                  </a:prstClr>
                </a:solidFill>
                <a:effectLst/>
                <a:uLnTx/>
                <a:uFillTx/>
                <a:cs typeface="+mn-ea"/>
                <a:sym typeface="+mn-lt"/>
              </a:rPr>
              <a:t>i</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和</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j</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都顺延迭代</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dirty="0">
                <a:solidFill>
                  <a:prstClr val="white">
                    <a:lumMod val="50000"/>
                  </a:prstClr>
                </a:solidFill>
                <a:cs typeface="+mn-ea"/>
                <a:sym typeface="+mn-lt"/>
              </a:rPr>
              <a:t>如果匹配失败，则此时</a:t>
            </a:r>
            <a:r>
              <a:rPr lang="en-US" altLang="zh-CN" sz="1400" dirty="0">
                <a:solidFill>
                  <a:prstClr val="white">
                    <a:lumMod val="50000"/>
                  </a:prstClr>
                </a:solidFill>
                <a:cs typeface="+mn-ea"/>
                <a:sym typeface="+mn-lt"/>
              </a:rPr>
              <a:t>j=next[j]</a:t>
            </a:r>
            <a:r>
              <a:rPr lang="zh-CN" altLang="en-US" sz="1400" dirty="0">
                <a:solidFill>
                  <a:prstClr val="white">
                    <a:lumMod val="50000"/>
                  </a:prstClr>
                </a:solidFill>
                <a:cs typeface="+mn-ea"/>
                <a:sym typeface="+mn-lt"/>
              </a:rPr>
              <a:t>，继续尝试匹配</a:t>
            </a:r>
            <a:endParaRPr lang="en-US" altLang="zh-CN" sz="1400" dirty="0">
              <a:solidFill>
                <a:prstClr val="white">
                  <a:lumMod val="50000"/>
                </a:prstClr>
              </a:solidFill>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lang="en-US" altLang="zh-CN" sz="1400" dirty="0">
              <a:solidFill>
                <a:prstClr val="white">
                  <a:lumMod val="50000"/>
                </a:prstClr>
              </a:solidFill>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dirty="0">
                <a:solidFill>
                  <a:prstClr val="white">
                    <a:lumMod val="50000"/>
                  </a:prstClr>
                </a:solidFill>
                <a:cs typeface="+mn-ea"/>
                <a:sym typeface="+mn-lt"/>
              </a:rPr>
              <a:t>因为这个本质上就是一种</a:t>
            </a:r>
            <a:r>
              <a:rPr lang="zh-CN" altLang="en-US" sz="1400" dirty="0">
                <a:solidFill>
                  <a:srgbClr val="FF0000"/>
                </a:solidFill>
                <a:cs typeface="+mn-ea"/>
                <a:sym typeface="+mn-lt"/>
              </a:rPr>
              <a:t>模式串的自匹配</a:t>
            </a:r>
            <a:r>
              <a:rPr lang="zh-CN" altLang="en-US" sz="1400" dirty="0">
                <a:solidFill>
                  <a:prstClr val="white">
                    <a:lumMod val="50000"/>
                  </a:prstClr>
                </a:solidFill>
                <a:cs typeface="+mn-ea"/>
                <a:sym typeface="+mn-lt"/>
              </a:rPr>
              <a:t>，</a:t>
            </a:r>
            <a:endParaRPr lang="en-US" altLang="zh-CN" sz="1400" dirty="0">
              <a:solidFill>
                <a:prstClr val="white">
                  <a:lumMod val="50000"/>
                </a:prstClr>
              </a:solidFill>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dirty="0">
                <a:solidFill>
                  <a:prstClr val="white">
                    <a:lumMod val="50000"/>
                  </a:prstClr>
                </a:solidFill>
                <a:cs typeface="+mn-ea"/>
                <a:sym typeface="+mn-lt"/>
              </a:rPr>
              <a:t>副迭代器</a:t>
            </a:r>
            <a:r>
              <a:rPr lang="en-US" altLang="zh-CN" sz="1400" dirty="0">
                <a:solidFill>
                  <a:prstClr val="white">
                    <a:lumMod val="50000"/>
                  </a:prstClr>
                </a:solidFill>
                <a:cs typeface="+mn-ea"/>
                <a:sym typeface="+mn-lt"/>
              </a:rPr>
              <a:t>j</a:t>
            </a:r>
            <a:r>
              <a:rPr lang="zh-CN" altLang="en-US" sz="1400" dirty="0">
                <a:solidFill>
                  <a:prstClr val="white">
                    <a:lumMod val="50000"/>
                  </a:prstClr>
                </a:solidFill>
                <a:cs typeface="+mn-ea"/>
                <a:sym typeface="+mn-lt"/>
              </a:rPr>
              <a:t>所处的</a:t>
            </a:r>
            <a:r>
              <a:rPr lang="en-US" altLang="zh-CN" sz="1400" dirty="0">
                <a:solidFill>
                  <a:prstClr val="white">
                    <a:lumMod val="50000"/>
                  </a:prstClr>
                </a:solidFill>
                <a:cs typeface="+mn-ea"/>
                <a:sym typeface="+mn-lt"/>
              </a:rPr>
              <a:t>next</a:t>
            </a:r>
            <a:r>
              <a:rPr lang="zh-CN" altLang="en-US" sz="1400" dirty="0">
                <a:solidFill>
                  <a:prstClr val="white">
                    <a:lumMod val="50000"/>
                  </a:prstClr>
                </a:solidFill>
                <a:cs typeface="+mn-ea"/>
                <a:sym typeface="+mn-lt"/>
              </a:rPr>
              <a:t>数组已经在前面</a:t>
            </a:r>
            <a:r>
              <a:rPr lang="en-US" altLang="zh-CN" sz="1400" dirty="0" err="1">
                <a:solidFill>
                  <a:prstClr val="white">
                    <a:lumMod val="50000"/>
                  </a:prstClr>
                </a:solidFill>
                <a:cs typeface="+mn-ea"/>
                <a:sym typeface="+mn-lt"/>
              </a:rPr>
              <a:t>i</a:t>
            </a:r>
            <a:r>
              <a:rPr lang="zh-CN" altLang="en-US" sz="1400" dirty="0">
                <a:solidFill>
                  <a:prstClr val="white">
                    <a:lumMod val="50000"/>
                  </a:prstClr>
                </a:solidFill>
                <a:cs typeface="+mn-ea"/>
                <a:sym typeface="+mn-lt"/>
              </a:rPr>
              <a:t>迭代的时候已经完成填写，从而可以利用已经建好的部分</a:t>
            </a:r>
            <a:r>
              <a:rPr lang="en-US" altLang="zh-CN" sz="1400" dirty="0">
                <a:solidFill>
                  <a:prstClr val="white">
                    <a:lumMod val="50000"/>
                  </a:prstClr>
                </a:solidFill>
                <a:cs typeface="+mn-ea"/>
                <a:sym typeface="+mn-lt"/>
              </a:rPr>
              <a:t>next</a:t>
            </a:r>
            <a:r>
              <a:rPr lang="zh-CN" altLang="en-US" sz="1400" dirty="0">
                <a:solidFill>
                  <a:prstClr val="white">
                    <a:lumMod val="50000"/>
                  </a:prstClr>
                </a:solidFill>
                <a:cs typeface="+mn-ea"/>
                <a:sym typeface="+mn-lt"/>
              </a:rPr>
              <a:t>数组进行跳转，</a:t>
            </a:r>
            <a:endParaRPr lang="en-US" altLang="zh-CN" sz="1400" dirty="0">
              <a:solidFill>
                <a:prstClr val="white">
                  <a:lumMod val="50000"/>
                </a:prstClr>
              </a:solidFill>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dirty="0">
                <a:solidFill>
                  <a:prstClr val="white">
                    <a:lumMod val="50000"/>
                  </a:prstClr>
                </a:solidFill>
                <a:cs typeface="+mn-ea"/>
                <a:sym typeface="+mn-lt"/>
              </a:rPr>
              <a:t>如果所有都匹配不了，那就填上</a:t>
            </a:r>
            <a:r>
              <a:rPr lang="en-US" altLang="zh-CN" sz="1400" dirty="0">
                <a:solidFill>
                  <a:prstClr val="white">
                    <a:lumMod val="50000"/>
                  </a:prstClr>
                </a:solidFill>
                <a:cs typeface="+mn-ea"/>
                <a:sym typeface="+mn-lt"/>
              </a:rPr>
              <a:t>0</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根据这样，我们可以得到一个</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next</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数组</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{0, 0, 1, 2, 3, 0, 0}</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具体的用法：根据这个</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next</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数组，例如在第五位</a:t>
            </a:r>
            <a:r>
              <a:rPr kumimoji="0" lang="en-US" altLang="zh-CN" sz="1400" b="0" i="0" u="none" strike="noStrike" kern="1200" cap="none" spc="0" normalizeH="0" baseline="0" noProof="0" dirty="0" err="1">
                <a:ln>
                  <a:noFill/>
                </a:ln>
                <a:solidFill>
                  <a:prstClr val="white">
                    <a:lumMod val="50000"/>
                  </a:prstClr>
                </a:solidFill>
                <a:effectLst/>
                <a:uLnTx/>
                <a:uFillTx/>
                <a:cs typeface="+mn-ea"/>
                <a:sym typeface="+mn-lt"/>
              </a:rPr>
              <a:t>ababa</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时校验下一位失败，他可以跳转第</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next[5] = 3</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位处，到</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aba</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处进行后续的校验</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p:txBody>
      </p:sp>
    </p:spTree>
    <p:extLst>
      <p:ext uri="{BB962C8B-B14F-4D97-AF65-F5344CB8AC3E}">
        <p14:creationId xmlns:p14="http://schemas.microsoft.com/office/powerpoint/2010/main" val="260436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fade">
                                      <p:cBhvr>
                                        <p:cTn id="30" dur="500"/>
                                        <p:tgtEl>
                                          <p:spTgt spid="1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animEffect transition="in" filter="fade">
                                      <p:cBhvr>
                                        <p:cTn id="35" dur="500"/>
                                        <p:tgtEl>
                                          <p:spTgt spid="16">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xEl>
                                              <p:pRg st="8" end="8"/>
                                            </p:txEl>
                                          </p:spTgt>
                                        </p:tgtEl>
                                        <p:attrNameLst>
                                          <p:attrName>style.visibility</p:attrName>
                                        </p:attrNameLst>
                                      </p:cBhvr>
                                      <p:to>
                                        <p:strVal val="visible"/>
                                      </p:to>
                                    </p:set>
                                    <p:animEffect transition="in" filter="fade">
                                      <p:cBhvr>
                                        <p:cTn id="40" dur="500"/>
                                        <p:tgtEl>
                                          <p:spTgt spid="16">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xEl>
                                              <p:pRg st="10" end="10"/>
                                            </p:txEl>
                                          </p:spTgt>
                                        </p:tgtEl>
                                        <p:attrNameLst>
                                          <p:attrName>style.visibility</p:attrName>
                                        </p:attrNameLst>
                                      </p:cBhvr>
                                      <p:to>
                                        <p:strVal val="visible"/>
                                      </p:to>
                                    </p:set>
                                    <p:animEffect transition="in" filter="fade">
                                      <p:cBhvr>
                                        <p:cTn id="45" dur="500"/>
                                        <p:tgtEl>
                                          <p:spTgt spid="16">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xEl>
                                              <p:pRg st="11" end="11"/>
                                            </p:txEl>
                                          </p:spTgt>
                                        </p:tgtEl>
                                        <p:attrNameLst>
                                          <p:attrName>style.visibility</p:attrName>
                                        </p:attrNameLst>
                                      </p:cBhvr>
                                      <p:to>
                                        <p:strVal val="visible"/>
                                      </p:to>
                                    </p:set>
                                    <p:animEffect transition="in" filter="fade">
                                      <p:cBhvr>
                                        <p:cTn id="50" dur="500"/>
                                        <p:tgtEl>
                                          <p:spTgt spid="16">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
                                            <p:txEl>
                                              <p:pRg st="12" end="12"/>
                                            </p:txEl>
                                          </p:spTgt>
                                        </p:tgtEl>
                                        <p:attrNameLst>
                                          <p:attrName>style.visibility</p:attrName>
                                        </p:attrNameLst>
                                      </p:cBhvr>
                                      <p:to>
                                        <p:strVal val="visible"/>
                                      </p:to>
                                    </p:set>
                                    <p:animEffect transition="in" filter="fade">
                                      <p:cBhvr>
                                        <p:cTn id="55" dur="500"/>
                                        <p:tgtEl>
                                          <p:spTgt spid="16">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6">
                                            <p:txEl>
                                              <p:pRg st="13" end="13"/>
                                            </p:txEl>
                                          </p:spTgt>
                                        </p:tgtEl>
                                        <p:attrNameLst>
                                          <p:attrName>style.visibility</p:attrName>
                                        </p:attrNameLst>
                                      </p:cBhvr>
                                      <p:to>
                                        <p:strVal val="visible"/>
                                      </p:to>
                                    </p:set>
                                    <p:animEffect transition="in" filter="fade">
                                      <p:cBhvr>
                                        <p:cTn id="60" dur="500"/>
                                        <p:tgtEl>
                                          <p:spTgt spid="16">
                                            <p:txEl>
                                              <p:pRg st="13" end="1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xEl>
                                              <p:pRg st="15" end="15"/>
                                            </p:txEl>
                                          </p:spTgt>
                                        </p:tgtEl>
                                        <p:attrNameLst>
                                          <p:attrName>style.visibility</p:attrName>
                                        </p:attrNameLst>
                                      </p:cBhvr>
                                      <p:to>
                                        <p:strVal val="visible"/>
                                      </p:to>
                                    </p:set>
                                    <p:animEffect transition="in" filter="fade">
                                      <p:cBhvr>
                                        <p:cTn id="65" dur="500"/>
                                        <p:tgtEl>
                                          <p:spTgt spid="1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4712725" y="414083"/>
            <a:ext cx="2766549"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KMP</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算法实现</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12" name="图片 11">
            <a:extLst>
              <a:ext uri="{FF2B5EF4-FFF2-40B4-BE49-F238E27FC236}">
                <a16:creationId xmlns:a16="http://schemas.microsoft.com/office/drawing/2014/main" id="{F37B8EC3-5D53-4FCB-AA7F-62154689D261}"/>
              </a:ext>
            </a:extLst>
          </p:cNvPr>
          <p:cNvPicPr>
            <a:picLocks noChangeAspect="1"/>
          </p:cNvPicPr>
          <p:nvPr/>
        </p:nvPicPr>
        <p:blipFill>
          <a:blip r:embed="rId2">
            <a:extLst>
              <a:ext uri="{28A0092B-C50C-407E-A947-70E740481C1C}">
                <a14:useLocalDpi xmlns:a14="http://schemas.microsoft.com/office/drawing/2010/main" val="0"/>
              </a:ext>
            </a:extLst>
          </a:blip>
          <a:srcRect l="888" r="888"/>
          <a:stretch/>
        </p:blipFill>
        <p:spPr>
          <a:xfrm>
            <a:off x="6891899" y="216919"/>
            <a:ext cx="587375" cy="581381"/>
          </a:xfrm>
          <a:prstGeom prst="rect">
            <a:avLst/>
          </a:prstGeom>
        </p:spPr>
      </p:pic>
      <p:sp>
        <p:nvSpPr>
          <p:cNvPr id="13" name="文本框 12">
            <a:extLst>
              <a:ext uri="{FF2B5EF4-FFF2-40B4-BE49-F238E27FC236}">
                <a16:creationId xmlns:a16="http://schemas.microsoft.com/office/drawing/2014/main" id="{1A6CEFB0-815A-4F73-9457-90E2686FCFC0}"/>
              </a:ext>
            </a:extLst>
          </p:cNvPr>
          <p:cNvSpPr txBox="1"/>
          <p:nvPr/>
        </p:nvSpPr>
        <p:spPr>
          <a:xfrm>
            <a:off x="0" y="948651"/>
            <a:ext cx="7562086"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模式串自匹配建立</a:t>
            </a:r>
            <a:r>
              <a:rPr kumimoji="0" lang="en-US" altLang="zh-CN" sz="1800" b="0" i="0" u="none" strike="noStrike" kern="1200" cap="none" spc="200" normalizeH="0" baseline="0" noProof="0" dirty="0">
                <a:ln>
                  <a:noFill/>
                </a:ln>
                <a:solidFill>
                  <a:schemeClr val="tx1"/>
                </a:solidFill>
                <a:effectLst/>
                <a:uLnTx/>
                <a:uFillTx/>
                <a:latin typeface="+mn-lt"/>
                <a:ea typeface="+mn-ea"/>
                <a:cs typeface="+mn-ea"/>
                <a:sym typeface="+mn-lt"/>
              </a:rPr>
              <a:t>next</a:t>
            </a: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数组（需要热更维护一个</a:t>
            </a:r>
            <a:r>
              <a:rPr kumimoji="0" lang="en-US" altLang="zh-CN" sz="1800" b="0" i="0" u="none" strike="noStrike" kern="1200" cap="none" spc="200" normalizeH="0" baseline="0" noProof="0" dirty="0">
                <a:ln>
                  <a:noFill/>
                </a:ln>
                <a:solidFill>
                  <a:schemeClr val="tx1"/>
                </a:solidFill>
                <a:effectLst/>
                <a:uLnTx/>
                <a:uFillTx/>
                <a:latin typeface="+mn-lt"/>
                <a:ea typeface="+mn-ea"/>
                <a:cs typeface="+mn-ea"/>
                <a:sym typeface="+mn-lt"/>
              </a:rPr>
              <a:t>map</a:t>
            </a: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来存储）</a:t>
            </a:r>
          </a:p>
        </p:txBody>
      </p:sp>
      <p:pic>
        <p:nvPicPr>
          <p:cNvPr id="7" name="图片 6">
            <a:extLst>
              <a:ext uri="{FF2B5EF4-FFF2-40B4-BE49-F238E27FC236}">
                <a16:creationId xmlns:a16="http://schemas.microsoft.com/office/drawing/2014/main" id="{CFC49929-A692-4BF3-8647-41913D83B1B2}"/>
              </a:ext>
            </a:extLst>
          </p:cNvPr>
          <p:cNvPicPr>
            <a:picLocks noChangeAspect="1"/>
          </p:cNvPicPr>
          <p:nvPr/>
        </p:nvPicPr>
        <p:blipFill>
          <a:blip r:embed="rId3"/>
          <a:stretch>
            <a:fillRect/>
          </a:stretch>
        </p:blipFill>
        <p:spPr>
          <a:xfrm>
            <a:off x="388237" y="1349915"/>
            <a:ext cx="4895940" cy="4525035"/>
          </a:xfrm>
          <a:prstGeom prst="rect">
            <a:avLst/>
          </a:prstGeom>
        </p:spPr>
      </p:pic>
      <p:sp>
        <p:nvSpPr>
          <p:cNvPr id="14" name="文本框 13">
            <a:extLst>
              <a:ext uri="{FF2B5EF4-FFF2-40B4-BE49-F238E27FC236}">
                <a16:creationId xmlns:a16="http://schemas.microsoft.com/office/drawing/2014/main" id="{0A82788C-6D1B-4E07-9DF2-3D545AB75A63}"/>
              </a:ext>
            </a:extLst>
          </p:cNvPr>
          <p:cNvSpPr txBox="1"/>
          <p:nvPr/>
        </p:nvSpPr>
        <p:spPr>
          <a:xfrm>
            <a:off x="6277707" y="948651"/>
            <a:ext cx="5433647"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实际检查主串的流程</a:t>
            </a:r>
          </a:p>
        </p:txBody>
      </p:sp>
      <p:sp>
        <p:nvSpPr>
          <p:cNvPr id="18" name="矩形 17">
            <a:extLst>
              <a:ext uri="{FF2B5EF4-FFF2-40B4-BE49-F238E27FC236}">
                <a16:creationId xmlns:a16="http://schemas.microsoft.com/office/drawing/2014/main" id="{BEF0A31D-965A-442A-B5FA-47FF2FE33B7D}"/>
              </a:ext>
            </a:extLst>
          </p:cNvPr>
          <p:cNvSpPr/>
          <p:nvPr/>
        </p:nvSpPr>
        <p:spPr>
          <a:xfrm>
            <a:off x="2844831" y="6207691"/>
            <a:ext cx="3096494" cy="381066"/>
          </a:xfrm>
          <a:prstGeom prst="rect">
            <a:avLst/>
          </a:prstGeom>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zh-CN" altLang="en-US" sz="1400" dirty="0">
                <a:solidFill>
                  <a:prstClr val="black">
                    <a:lumMod val="75000"/>
                    <a:lumOff val="25000"/>
                  </a:prstClr>
                </a:solidFill>
                <a:cs typeface="+mn-ea"/>
                <a:sym typeface="+mn-lt"/>
              </a:rPr>
              <a:t>想较于前面的方法，屏蔽的更加干净</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pic>
        <p:nvPicPr>
          <p:cNvPr id="20" name="图片 19">
            <a:extLst>
              <a:ext uri="{FF2B5EF4-FFF2-40B4-BE49-F238E27FC236}">
                <a16:creationId xmlns:a16="http://schemas.microsoft.com/office/drawing/2014/main" id="{B17CC8EB-A134-409E-A7EE-602E778952FA}"/>
              </a:ext>
            </a:extLst>
          </p:cNvPr>
          <p:cNvPicPr>
            <a:picLocks noChangeAspect="1"/>
          </p:cNvPicPr>
          <p:nvPr/>
        </p:nvPicPr>
        <p:blipFill>
          <a:blip r:embed="rId4"/>
          <a:stretch>
            <a:fillRect/>
          </a:stretch>
        </p:blipFill>
        <p:spPr>
          <a:xfrm>
            <a:off x="379064" y="6145843"/>
            <a:ext cx="2457143" cy="504762"/>
          </a:xfrm>
          <a:prstGeom prst="rect">
            <a:avLst/>
          </a:prstGeom>
        </p:spPr>
      </p:pic>
      <p:pic>
        <p:nvPicPr>
          <p:cNvPr id="22" name="图片 21">
            <a:extLst>
              <a:ext uri="{FF2B5EF4-FFF2-40B4-BE49-F238E27FC236}">
                <a16:creationId xmlns:a16="http://schemas.microsoft.com/office/drawing/2014/main" id="{3E1FBC86-20B6-4FBD-9FCE-63B47A32CDBF}"/>
              </a:ext>
            </a:extLst>
          </p:cNvPr>
          <p:cNvPicPr>
            <a:picLocks noChangeAspect="1"/>
          </p:cNvPicPr>
          <p:nvPr/>
        </p:nvPicPr>
        <p:blipFill>
          <a:blip r:embed="rId5"/>
          <a:stretch>
            <a:fillRect/>
          </a:stretch>
        </p:blipFill>
        <p:spPr>
          <a:xfrm>
            <a:off x="6114068" y="1418520"/>
            <a:ext cx="5885203" cy="5281775"/>
          </a:xfrm>
          <a:prstGeom prst="rect">
            <a:avLst/>
          </a:prstGeom>
        </p:spPr>
      </p:pic>
    </p:spTree>
    <p:extLst>
      <p:ext uri="{BB962C8B-B14F-4D97-AF65-F5344CB8AC3E}">
        <p14:creationId xmlns:p14="http://schemas.microsoft.com/office/powerpoint/2010/main" val="231482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4583108" y="437928"/>
            <a:ext cx="2766549"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KMP</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的优势劣势</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cxnSp>
        <p:nvCxnSpPr>
          <p:cNvPr id="7" name="直接连接符 6">
            <a:extLst>
              <a:ext uri="{FF2B5EF4-FFF2-40B4-BE49-F238E27FC236}">
                <a16:creationId xmlns:a16="http://schemas.microsoft.com/office/drawing/2014/main" id="{EDBC70A9-41B1-4B91-8DBE-64AD966CC3A0}"/>
              </a:ext>
            </a:extLst>
          </p:cNvPr>
          <p:cNvCxnSpPr/>
          <p:nvPr/>
        </p:nvCxnSpPr>
        <p:spPr>
          <a:xfrm>
            <a:off x="-47625" y="3536950"/>
            <a:ext cx="12239625" cy="0"/>
          </a:xfrm>
          <a:prstGeom prst="line">
            <a:avLst/>
          </a:prstGeom>
          <a:ln w="1905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2D546EF-8D2E-4CB9-BEC0-47F8773A463D}"/>
              </a:ext>
            </a:extLst>
          </p:cNvPr>
          <p:cNvGrpSpPr/>
          <p:nvPr/>
        </p:nvGrpSpPr>
        <p:grpSpPr>
          <a:xfrm flipV="1">
            <a:off x="1178133" y="3998799"/>
            <a:ext cx="1103033" cy="1101687"/>
            <a:chOff x="3271088" y="659003"/>
            <a:chExt cx="1511154" cy="1509310"/>
          </a:xfrm>
        </p:grpSpPr>
        <p:sp>
          <p:nvSpPr>
            <p:cNvPr id="9" name="矩形: 圆角 8">
              <a:extLst>
                <a:ext uri="{FF2B5EF4-FFF2-40B4-BE49-F238E27FC236}">
                  <a16:creationId xmlns:a16="http://schemas.microsoft.com/office/drawing/2014/main" id="{79C6A4BD-62C8-4AE7-8FE6-317A8426BBCF}"/>
                </a:ext>
              </a:extLst>
            </p:cNvPr>
            <p:cNvSpPr/>
            <p:nvPr/>
          </p:nvSpPr>
          <p:spPr>
            <a:xfrm rot="2700000" flipV="1">
              <a:off x="3272010" y="658081"/>
              <a:ext cx="1509310" cy="1511154"/>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圆角 9">
              <a:extLst>
                <a:ext uri="{FF2B5EF4-FFF2-40B4-BE49-F238E27FC236}">
                  <a16:creationId xmlns:a16="http://schemas.microsoft.com/office/drawing/2014/main" id="{B1835F28-28EE-43BB-BE47-E3B7ED8B43AA}"/>
                </a:ext>
              </a:extLst>
            </p:cNvPr>
            <p:cNvSpPr/>
            <p:nvPr/>
          </p:nvSpPr>
          <p:spPr>
            <a:xfrm rot="27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1" name="speech-bubble-with-lines_17127">
            <a:extLst>
              <a:ext uri="{FF2B5EF4-FFF2-40B4-BE49-F238E27FC236}">
                <a16:creationId xmlns:a16="http://schemas.microsoft.com/office/drawing/2014/main" id="{C58858F6-450C-4311-A269-AF35DA29F4FA}"/>
              </a:ext>
            </a:extLst>
          </p:cNvPr>
          <p:cNvSpPr>
            <a:spLocks noChangeAspect="1"/>
          </p:cNvSpPr>
          <p:nvPr/>
        </p:nvSpPr>
        <p:spPr bwMode="auto">
          <a:xfrm>
            <a:off x="1520127" y="4399116"/>
            <a:ext cx="419044" cy="302397"/>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rgbClr val="E09085"/>
          </a:solidFill>
          <a:ln>
            <a:noFill/>
          </a:ln>
        </p:spPr>
        <p:txBody>
          <a:bodyPr/>
          <a:lstStyle/>
          <a:p>
            <a:endParaRPr lang="zh-CN" altLang="en-US">
              <a:cs typeface="+mn-ea"/>
              <a:sym typeface="+mn-lt"/>
            </a:endParaRPr>
          </a:p>
        </p:txBody>
      </p:sp>
      <p:grpSp>
        <p:nvGrpSpPr>
          <p:cNvPr id="12" name="组合 11">
            <a:extLst>
              <a:ext uri="{FF2B5EF4-FFF2-40B4-BE49-F238E27FC236}">
                <a16:creationId xmlns:a16="http://schemas.microsoft.com/office/drawing/2014/main" id="{04559C10-1100-4406-9237-A7373002B565}"/>
              </a:ext>
            </a:extLst>
          </p:cNvPr>
          <p:cNvGrpSpPr/>
          <p:nvPr/>
        </p:nvGrpSpPr>
        <p:grpSpPr>
          <a:xfrm>
            <a:off x="4311265" y="2041544"/>
            <a:ext cx="1101687" cy="1100514"/>
            <a:chOff x="3264459" y="671696"/>
            <a:chExt cx="1509310" cy="1507704"/>
          </a:xfrm>
        </p:grpSpPr>
        <p:sp>
          <p:nvSpPr>
            <p:cNvPr id="13" name="矩形: 圆角 12">
              <a:extLst>
                <a:ext uri="{FF2B5EF4-FFF2-40B4-BE49-F238E27FC236}">
                  <a16:creationId xmlns:a16="http://schemas.microsoft.com/office/drawing/2014/main" id="{FB03A2D3-9F2E-44BF-B2DB-8E883ED78286}"/>
                </a:ext>
              </a:extLst>
            </p:cNvPr>
            <p:cNvSpPr/>
            <p:nvPr/>
          </p:nvSpPr>
          <p:spPr>
            <a:xfrm rot="18900000" flipV="1">
              <a:off x="3264459" y="671696"/>
              <a:ext cx="1509310" cy="1507704"/>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4" name="矩形: 圆角 13">
              <a:extLst>
                <a:ext uri="{FF2B5EF4-FFF2-40B4-BE49-F238E27FC236}">
                  <a16:creationId xmlns:a16="http://schemas.microsoft.com/office/drawing/2014/main" id="{B360980B-B236-4903-9BDF-B6B0F6957E01}"/>
                </a:ext>
              </a:extLst>
            </p:cNvPr>
            <p:cNvSpPr/>
            <p:nvPr/>
          </p:nvSpPr>
          <p:spPr>
            <a:xfrm rot="189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5" name="speech-bubble-with-lines_17127">
            <a:extLst>
              <a:ext uri="{FF2B5EF4-FFF2-40B4-BE49-F238E27FC236}">
                <a16:creationId xmlns:a16="http://schemas.microsoft.com/office/drawing/2014/main" id="{9E4A85AA-168B-443B-AA5C-D0D479FB5B69}"/>
              </a:ext>
            </a:extLst>
          </p:cNvPr>
          <p:cNvSpPr>
            <a:spLocks noChangeAspect="1"/>
          </p:cNvSpPr>
          <p:nvPr/>
        </p:nvSpPr>
        <p:spPr bwMode="auto">
          <a:xfrm>
            <a:off x="4673968" y="2385407"/>
            <a:ext cx="387304" cy="419043"/>
          </a:xfrm>
          <a:custGeom>
            <a:avLst/>
            <a:gdLst>
              <a:gd name="connsiteX0" fmla="*/ 14361 w 560767"/>
              <a:gd name="connsiteY0" fmla="*/ 152139 h 606722"/>
              <a:gd name="connsiteX1" fmla="*/ 28606 w 560767"/>
              <a:gd name="connsiteY1" fmla="*/ 166369 h 606722"/>
              <a:gd name="connsiteX2" fmla="*/ 28606 w 560767"/>
              <a:gd name="connsiteY2" fmla="*/ 191804 h 606722"/>
              <a:gd name="connsiteX3" fmla="*/ 14361 w 560767"/>
              <a:gd name="connsiteY3" fmla="*/ 206122 h 606722"/>
              <a:gd name="connsiteX4" fmla="*/ 27 w 560767"/>
              <a:gd name="connsiteY4" fmla="*/ 191804 h 606722"/>
              <a:gd name="connsiteX5" fmla="*/ 27 w 560767"/>
              <a:gd name="connsiteY5" fmla="*/ 166369 h 606722"/>
              <a:gd name="connsiteX6" fmla="*/ 14361 w 560767"/>
              <a:gd name="connsiteY6" fmla="*/ 152139 h 606722"/>
              <a:gd name="connsiteX7" fmla="*/ 540496 w 560767"/>
              <a:gd name="connsiteY7" fmla="*/ 115445 h 606722"/>
              <a:gd name="connsiteX8" fmla="*/ 554741 w 560767"/>
              <a:gd name="connsiteY8" fmla="*/ 129745 h 606722"/>
              <a:gd name="connsiteX9" fmla="*/ 554741 w 560767"/>
              <a:gd name="connsiteY9" fmla="*/ 155147 h 606722"/>
              <a:gd name="connsiteX10" fmla="*/ 540496 w 560767"/>
              <a:gd name="connsiteY10" fmla="*/ 169357 h 606722"/>
              <a:gd name="connsiteX11" fmla="*/ 526162 w 560767"/>
              <a:gd name="connsiteY11" fmla="*/ 155147 h 606722"/>
              <a:gd name="connsiteX12" fmla="*/ 526162 w 560767"/>
              <a:gd name="connsiteY12" fmla="*/ 129745 h 606722"/>
              <a:gd name="connsiteX13" fmla="*/ 540496 w 560767"/>
              <a:gd name="connsiteY13" fmla="*/ 115445 h 606722"/>
              <a:gd name="connsiteX14" fmla="*/ 349092 w 560767"/>
              <a:gd name="connsiteY14" fmla="*/ 108879 h 606722"/>
              <a:gd name="connsiteX15" fmla="*/ 374190 w 560767"/>
              <a:gd name="connsiteY15" fmla="*/ 149848 h 606722"/>
              <a:gd name="connsiteX16" fmla="*/ 408366 w 560767"/>
              <a:gd name="connsiteY16" fmla="*/ 321364 h 606722"/>
              <a:gd name="connsiteX17" fmla="*/ 480279 w 560767"/>
              <a:gd name="connsiteY17" fmla="*/ 301191 h 606722"/>
              <a:gd name="connsiteX18" fmla="*/ 529319 w 560767"/>
              <a:gd name="connsiteY18" fmla="*/ 310167 h 606722"/>
              <a:gd name="connsiteX19" fmla="*/ 454024 w 560767"/>
              <a:gd name="connsiteY19" fmla="*/ 168510 h 606722"/>
              <a:gd name="connsiteX20" fmla="*/ 349092 w 560767"/>
              <a:gd name="connsiteY20" fmla="*/ 108879 h 606722"/>
              <a:gd name="connsiteX21" fmla="*/ 211763 w 560767"/>
              <a:gd name="connsiteY21" fmla="*/ 108879 h 606722"/>
              <a:gd name="connsiteX22" fmla="*/ 106920 w 560767"/>
              <a:gd name="connsiteY22" fmla="*/ 168421 h 606722"/>
              <a:gd name="connsiteX23" fmla="*/ 31447 w 560767"/>
              <a:gd name="connsiteY23" fmla="*/ 309989 h 606722"/>
              <a:gd name="connsiteX24" fmla="*/ 80220 w 560767"/>
              <a:gd name="connsiteY24" fmla="*/ 301191 h 606722"/>
              <a:gd name="connsiteX25" fmla="*/ 152400 w 560767"/>
              <a:gd name="connsiteY25" fmla="*/ 321631 h 606722"/>
              <a:gd name="connsiteX26" fmla="*/ 186576 w 560767"/>
              <a:gd name="connsiteY26" fmla="*/ 149848 h 606722"/>
              <a:gd name="connsiteX27" fmla="*/ 211763 w 560767"/>
              <a:gd name="connsiteY27" fmla="*/ 108879 h 606722"/>
              <a:gd name="connsiteX28" fmla="*/ 279315 w 560767"/>
              <a:gd name="connsiteY28" fmla="*/ 99459 h 606722"/>
              <a:gd name="connsiteX29" fmla="*/ 212475 w 560767"/>
              <a:gd name="connsiteY29" fmla="*/ 162023 h 606722"/>
              <a:gd name="connsiteX30" fmla="*/ 181058 w 560767"/>
              <a:gd name="connsiteY30" fmla="*/ 323408 h 606722"/>
              <a:gd name="connsiteX31" fmla="*/ 181058 w 560767"/>
              <a:gd name="connsiteY31" fmla="*/ 326252 h 606722"/>
              <a:gd name="connsiteX32" fmla="*/ 280383 w 560767"/>
              <a:gd name="connsiteY32" fmla="*/ 301191 h 606722"/>
              <a:gd name="connsiteX33" fmla="*/ 379975 w 560767"/>
              <a:gd name="connsiteY33" fmla="*/ 326163 h 606722"/>
              <a:gd name="connsiteX34" fmla="*/ 379797 w 560767"/>
              <a:gd name="connsiteY34" fmla="*/ 323408 h 606722"/>
              <a:gd name="connsiteX35" fmla="*/ 348291 w 560767"/>
              <a:gd name="connsiteY35" fmla="*/ 162023 h 606722"/>
              <a:gd name="connsiteX36" fmla="*/ 281451 w 560767"/>
              <a:gd name="connsiteY36" fmla="*/ 99459 h 606722"/>
              <a:gd name="connsiteX37" fmla="*/ 280383 w 560767"/>
              <a:gd name="connsiteY37" fmla="*/ 99459 h 606722"/>
              <a:gd name="connsiteX38" fmla="*/ 279315 w 560767"/>
              <a:gd name="connsiteY38" fmla="*/ 99459 h 606722"/>
              <a:gd name="connsiteX39" fmla="*/ 280383 w 560767"/>
              <a:gd name="connsiteY39" fmla="*/ 38317 h 606722"/>
              <a:gd name="connsiteX40" fmla="*/ 294712 w 560767"/>
              <a:gd name="connsiteY40" fmla="*/ 52625 h 606722"/>
              <a:gd name="connsiteX41" fmla="*/ 294712 w 560767"/>
              <a:gd name="connsiteY41" fmla="*/ 71199 h 606722"/>
              <a:gd name="connsiteX42" fmla="*/ 473693 w 560767"/>
              <a:gd name="connsiteY42" fmla="*/ 147804 h 606722"/>
              <a:gd name="connsiteX43" fmla="*/ 560736 w 560767"/>
              <a:gd name="connsiteY43" fmla="*/ 333806 h 606722"/>
              <a:gd name="connsiteX44" fmla="*/ 553794 w 560767"/>
              <a:gd name="connsiteY44" fmla="*/ 347048 h 606722"/>
              <a:gd name="connsiteX45" fmla="*/ 538842 w 560767"/>
              <a:gd name="connsiteY45" fmla="*/ 346781 h 606722"/>
              <a:gd name="connsiteX46" fmla="*/ 480279 w 560767"/>
              <a:gd name="connsiteY46" fmla="*/ 329718 h 606722"/>
              <a:gd name="connsiteX47" fmla="*/ 403382 w 560767"/>
              <a:gd name="connsiteY47" fmla="*/ 361444 h 606722"/>
              <a:gd name="connsiteX48" fmla="*/ 384959 w 560767"/>
              <a:gd name="connsiteY48" fmla="*/ 362955 h 606722"/>
              <a:gd name="connsiteX49" fmla="*/ 293199 w 560767"/>
              <a:gd name="connsiteY49" fmla="*/ 330162 h 606722"/>
              <a:gd name="connsiteX50" fmla="*/ 293199 w 560767"/>
              <a:gd name="connsiteY50" fmla="*/ 549757 h 606722"/>
              <a:gd name="connsiteX51" fmla="*/ 321679 w 560767"/>
              <a:gd name="connsiteY51" fmla="*/ 578106 h 606722"/>
              <a:gd name="connsiteX52" fmla="*/ 350160 w 560767"/>
              <a:gd name="connsiteY52" fmla="*/ 549757 h 606722"/>
              <a:gd name="connsiteX53" fmla="*/ 364489 w 560767"/>
              <a:gd name="connsiteY53" fmla="*/ 535449 h 606722"/>
              <a:gd name="connsiteX54" fmla="*/ 378729 w 560767"/>
              <a:gd name="connsiteY54" fmla="*/ 549757 h 606722"/>
              <a:gd name="connsiteX55" fmla="*/ 321679 w 560767"/>
              <a:gd name="connsiteY55" fmla="*/ 606722 h 606722"/>
              <a:gd name="connsiteX56" fmla="*/ 264630 w 560767"/>
              <a:gd name="connsiteY56" fmla="*/ 549757 h 606722"/>
              <a:gd name="connsiteX57" fmla="*/ 264630 w 560767"/>
              <a:gd name="connsiteY57" fmla="*/ 330429 h 606722"/>
              <a:gd name="connsiteX58" fmla="*/ 175896 w 560767"/>
              <a:gd name="connsiteY58" fmla="*/ 363044 h 606722"/>
              <a:gd name="connsiteX59" fmla="*/ 175629 w 560767"/>
              <a:gd name="connsiteY59" fmla="*/ 363222 h 606722"/>
              <a:gd name="connsiteX60" fmla="*/ 175362 w 560767"/>
              <a:gd name="connsiteY60" fmla="*/ 363399 h 606722"/>
              <a:gd name="connsiteX61" fmla="*/ 167352 w 560767"/>
              <a:gd name="connsiteY61" fmla="*/ 365799 h 606722"/>
              <a:gd name="connsiteX62" fmla="*/ 156850 w 560767"/>
              <a:gd name="connsiteY62" fmla="*/ 361178 h 606722"/>
              <a:gd name="connsiteX63" fmla="*/ 80220 w 560767"/>
              <a:gd name="connsiteY63" fmla="*/ 329718 h 606722"/>
              <a:gd name="connsiteX64" fmla="*/ 22013 w 560767"/>
              <a:gd name="connsiteY64" fmla="*/ 346514 h 606722"/>
              <a:gd name="connsiteX65" fmla="*/ 7061 w 560767"/>
              <a:gd name="connsiteY65" fmla="*/ 346781 h 606722"/>
              <a:gd name="connsiteX66" fmla="*/ 30 w 560767"/>
              <a:gd name="connsiteY66" fmla="*/ 333628 h 606722"/>
              <a:gd name="connsiteX67" fmla="*/ 87251 w 560767"/>
              <a:gd name="connsiteY67" fmla="*/ 147715 h 606722"/>
              <a:gd name="connsiteX68" fmla="*/ 266143 w 560767"/>
              <a:gd name="connsiteY68" fmla="*/ 71199 h 606722"/>
              <a:gd name="connsiteX69" fmla="*/ 266143 w 560767"/>
              <a:gd name="connsiteY69" fmla="*/ 52625 h 606722"/>
              <a:gd name="connsiteX70" fmla="*/ 280383 w 560767"/>
              <a:gd name="connsiteY70" fmla="*/ 38317 h 606722"/>
              <a:gd name="connsiteX71" fmla="*/ 398651 w 560767"/>
              <a:gd name="connsiteY71" fmla="*/ 12702 h 606722"/>
              <a:gd name="connsiteX72" fmla="*/ 412976 w 560767"/>
              <a:gd name="connsiteY72" fmla="*/ 27021 h 606722"/>
              <a:gd name="connsiteX73" fmla="*/ 412976 w 560767"/>
              <a:gd name="connsiteY73" fmla="*/ 52456 h 606722"/>
              <a:gd name="connsiteX74" fmla="*/ 398651 w 560767"/>
              <a:gd name="connsiteY74" fmla="*/ 66685 h 606722"/>
              <a:gd name="connsiteX75" fmla="*/ 384326 w 560767"/>
              <a:gd name="connsiteY75" fmla="*/ 52456 h 606722"/>
              <a:gd name="connsiteX76" fmla="*/ 384326 w 560767"/>
              <a:gd name="connsiteY76" fmla="*/ 27021 h 606722"/>
              <a:gd name="connsiteX77" fmla="*/ 398651 w 560767"/>
              <a:gd name="connsiteY77" fmla="*/ 12702 h 606722"/>
              <a:gd name="connsiteX78" fmla="*/ 134736 w 560767"/>
              <a:gd name="connsiteY78" fmla="*/ 0 h 606722"/>
              <a:gd name="connsiteX79" fmla="*/ 149061 w 560767"/>
              <a:gd name="connsiteY79" fmla="*/ 14300 h 606722"/>
              <a:gd name="connsiteX80" fmla="*/ 149061 w 560767"/>
              <a:gd name="connsiteY80" fmla="*/ 39702 h 606722"/>
              <a:gd name="connsiteX81" fmla="*/ 134736 w 560767"/>
              <a:gd name="connsiteY81" fmla="*/ 53912 h 606722"/>
              <a:gd name="connsiteX82" fmla="*/ 120411 w 560767"/>
              <a:gd name="connsiteY82" fmla="*/ 39702 h 606722"/>
              <a:gd name="connsiteX83" fmla="*/ 120411 w 560767"/>
              <a:gd name="connsiteY83" fmla="*/ 14300 h 606722"/>
              <a:gd name="connsiteX84" fmla="*/ 134736 w 560767"/>
              <a:gd name="connsiteY8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60767" h="606722">
                <a:moveTo>
                  <a:pt x="14361" y="152139"/>
                </a:moveTo>
                <a:cubicBezTo>
                  <a:pt x="22196" y="152139"/>
                  <a:pt x="28606" y="158543"/>
                  <a:pt x="28606" y="166369"/>
                </a:cubicBezTo>
                <a:lnTo>
                  <a:pt x="28606" y="191804"/>
                </a:lnTo>
                <a:cubicBezTo>
                  <a:pt x="28606" y="199719"/>
                  <a:pt x="22196" y="206122"/>
                  <a:pt x="14361" y="206122"/>
                </a:cubicBezTo>
                <a:cubicBezTo>
                  <a:pt x="6437" y="206122"/>
                  <a:pt x="27" y="199719"/>
                  <a:pt x="27" y="191804"/>
                </a:cubicBezTo>
                <a:lnTo>
                  <a:pt x="27" y="166369"/>
                </a:lnTo>
                <a:cubicBezTo>
                  <a:pt x="27" y="158543"/>
                  <a:pt x="6437" y="152139"/>
                  <a:pt x="14361" y="152139"/>
                </a:cubicBezTo>
                <a:close/>
                <a:moveTo>
                  <a:pt x="540496" y="115445"/>
                </a:moveTo>
                <a:cubicBezTo>
                  <a:pt x="548331" y="115445"/>
                  <a:pt x="554741" y="121840"/>
                  <a:pt x="554741" y="129745"/>
                </a:cubicBezTo>
                <a:lnTo>
                  <a:pt x="554741" y="155147"/>
                </a:lnTo>
                <a:cubicBezTo>
                  <a:pt x="554741" y="163051"/>
                  <a:pt x="548331" y="169357"/>
                  <a:pt x="540496" y="169357"/>
                </a:cubicBezTo>
                <a:cubicBezTo>
                  <a:pt x="532572" y="169357"/>
                  <a:pt x="526162" y="163051"/>
                  <a:pt x="526162" y="155147"/>
                </a:cubicBezTo>
                <a:lnTo>
                  <a:pt x="526162" y="129745"/>
                </a:lnTo>
                <a:cubicBezTo>
                  <a:pt x="526162" y="121840"/>
                  <a:pt x="532572" y="115445"/>
                  <a:pt x="540496" y="115445"/>
                </a:cubicBezTo>
                <a:close/>
                <a:moveTo>
                  <a:pt x="349092" y="108879"/>
                </a:moveTo>
                <a:cubicBezTo>
                  <a:pt x="358259" y="120254"/>
                  <a:pt x="366714" y="133940"/>
                  <a:pt x="374190" y="149848"/>
                </a:cubicBezTo>
                <a:cubicBezTo>
                  <a:pt x="395995" y="196148"/>
                  <a:pt x="408099" y="256935"/>
                  <a:pt x="408366" y="321364"/>
                </a:cubicBezTo>
                <a:cubicBezTo>
                  <a:pt x="429816" y="308212"/>
                  <a:pt x="454469" y="301191"/>
                  <a:pt x="480279" y="301191"/>
                </a:cubicBezTo>
                <a:cubicBezTo>
                  <a:pt x="497189" y="301191"/>
                  <a:pt x="513744" y="304213"/>
                  <a:pt x="529319" y="310167"/>
                </a:cubicBezTo>
                <a:cubicBezTo>
                  <a:pt x="520508" y="256224"/>
                  <a:pt x="494252" y="206635"/>
                  <a:pt x="454024" y="168510"/>
                </a:cubicBezTo>
                <a:cubicBezTo>
                  <a:pt x="424031" y="140161"/>
                  <a:pt x="387985" y="119899"/>
                  <a:pt x="349092" y="108879"/>
                </a:cubicBezTo>
                <a:close/>
                <a:moveTo>
                  <a:pt x="211763" y="108879"/>
                </a:moveTo>
                <a:cubicBezTo>
                  <a:pt x="172781" y="119810"/>
                  <a:pt x="136824" y="140072"/>
                  <a:pt x="106920" y="168421"/>
                </a:cubicBezTo>
                <a:cubicBezTo>
                  <a:pt x="66603" y="206546"/>
                  <a:pt x="40347" y="256135"/>
                  <a:pt x="31447" y="309989"/>
                </a:cubicBezTo>
                <a:cubicBezTo>
                  <a:pt x="46934" y="304213"/>
                  <a:pt x="63399" y="301191"/>
                  <a:pt x="80220" y="301191"/>
                </a:cubicBezTo>
                <a:cubicBezTo>
                  <a:pt x="106119" y="301191"/>
                  <a:pt x="130950" y="308301"/>
                  <a:pt x="152400" y="321631"/>
                </a:cubicBezTo>
                <a:cubicBezTo>
                  <a:pt x="152667" y="257112"/>
                  <a:pt x="164771" y="196148"/>
                  <a:pt x="186576" y="149848"/>
                </a:cubicBezTo>
                <a:cubicBezTo>
                  <a:pt x="194141" y="133940"/>
                  <a:pt x="202596" y="120254"/>
                  <a:pt x="211763" y="108879"/>
                </a:cubicBezTo>
                <a:close/>
                <a:moveTo>
                  <a:pt x="279315" y="99459"/>
                </a:moveTo>
                <a:cubicBezTo>
                  <a:pt x="255285" y="100081"/>
                  <a:pt x="230898" y="122920"/>
                  <a:pt x="212475" y="162023"/>
                </a:cubicBezTo>
                <a:cubicBezTo>
                  <a:pt x="192183" y="205035"/>
                  <a:pt x="181058" y="262356"/>
                  <a:pt x="181058" y="323408"/>
                </a:cubicBezTo>
                <a:cubicBezTo>
                  <a:pt x="181058" y="324386"/>
                  <a:pt x="181058" y="325275"/>
                  <a:pt x="181058" y="326252"/>
                </a:cubicBezTo>
                <a:cubicBezTo>
                  <a:pt x="211407" y="309723"/>
                  <a:pt x="245317" y="301191"/>
                  <a:pt x="280383" y="301191"/>
                </a:cubicBezTo>
                <a:cubicBezTo>
                  <a:pt x="315627" y="301191"/>
                  <a:pt x="349626" y="309723"/>
                  <a:pt x="379975" y="326163"/>
                </a:cubicBezTo>
                <a:cubicBezTo>
                  <a:pt x="379797" y="325364"/>
                  <a:pt x="379797" y="324475"/>
                  <a:pt x="379797" y="323408"/>
                </a:cubicBezTo>
                <a:cubicBezTo>
                  <a:pt x="379797" y="262356"/>
                  <a:pt x="368583" y="205035"/>
                  <a:pt x="348291" y="162023"/>
                </a:cubicBezTo>
                <a:cubicBezTo>
                  <a:pt x="329868" y="122920"/>
                  <a:pt x="305481" y="100081"/>
                  <a:pt x="281451" y="99459"/>
                </a:cubicBezTo>
                <a:cubicBezTo>
                  <a:pt x="281095" y="99459"/>
                  <a:pt x="280739" y="99459"/>
                  <a:pt x="280383" y="99459"/>
                </a:cubicBezTo>
                <a:cubicBezTo>
                  <a:pt x="280027" y="99459"/>
                  <a:pt x="279671" y="99459"/>
                  <a:pt x="279315" y="99459"/>
                </a:cubicBezTo>
                <a:close/>
                <a:moveTo>
                  <a:pt x="280383" y="38317"/>
                </a:moveTo>
                <a:cubicBezTo>
                  <a:pt x="288304" y="38317"/>
                  <a:pt x="294712" y="44716"/>
                  <a:pt x="294712" y="52625"/>
                </a:cubicBezTo>
                <a:lnTo>
                  <a:pt x="294712" y="71199"/>
                </a:lnTo>
                <a:cubicBezTo>
                  <a:pt x="361641" y="74576"/>
                  <a:pt x="424832" y="101503"/>
                  <a:pt x="473693" y="147804"/>
                </a:cubicBezTo>
                <a:cubicBezTo>
                  <a:pt x="525492" y="196859"/>
                  <a:pt x="556375" y="262889"/>
                  <a:pt x="560736" y="333806"/>
                </a:cubicBezTo>
                <a:cubicBezTo>
                  <a:pt x="561092" y="339227"/>
                  <a:pt x="558422" y="344293"/>
                  <a:pt x="553794" y="347048"/>
                </a:cubicBezTo>
                <a:cubicBezTo>
                  <a:pt x="549077" y="349714"/>
                  <a:pt x="543381" y="349625"/>
                  <a:pt x="538842" y="346781"/>
                </a:cubicBezTo>
                <a:cubicBezTo>
                  <a:pt x="521309" y="335583"/>
                  <a:pt x="501105" y="329718"/>
                  <a:pt x="480279" y="329718"/>
                </a:cubicBezTo>
                <a:cubicBezTo>
                  <a:pt x="451265" y="329718"/>
                  <a:pt x="423942" y="341004"/>
                  <a:pt x="403382" y="361444"/>
                </a:cubicBezTo>
                <a:cubicBezTo>
                  <a:pt x="398398" y="366332"/>
                  <a:pt x="390655" y="366954"/>
                  <a:pt x="384959" y="362955"/>
                </a:cubicBezTo>
                <a:cubicBezTo>
                  <a:pt x="357903" y="343671"/>
                  <a:pt x="326396" y="332473"/>
                  <a:pt x="293199" y="330162"/>
                </a:cubicBezTo>
                <a:lnTo>
                  <a:pt x="293199" y="549757"/>
                </a:lnTo>
                <a:cubicBezTo>
                  <a:pt x="293199" y="565398"/>
                  <a:pt x="306015" y="578106"/>
                  <a:pt x="321679" y="578106"/>
                </a:cubicBezTo>
                <a:cubicBezTo>
                  <a:pt x="337344" y="578106"/>
                  <a:pt x="350160" y="565398"/>
                  <a:pt x="350160" y="549757"/>
                </a:cubicBezTo>
                <a:cubicBezTo>
                  <a:pt x="350160" y="541848"/>
                  <a:pt x="356568" y="535449"/>
                  <a:pt x="364489" y="535449"/>
                </a:cubicBezTo>
                <a:cubicBezTo>
                  <a:pt x="372321" y="535449"/>
                  <a:pt x="378729" y="541848"/>
                  <a:pt x="378729" y="549757"/>
                </a:cubicBezTo>
                <a:cubicBezTo>
                  <a:pt x="378729" y="581128"/>
                  <a:pt x="353186" y="606722"/>
                  <a:pt x="321679" y="606722"/>
                </a:cubicBezTo>
                <a:cubicBezTo>
                  <a:pt x="290262" y="606722"/>
                  <a:pt x="264630" y="581128"/>
                  <a:pt x="264630" y="549757"/>
                </a:cubicBezTo>
                <a:lnTo>
                  <a:pt x="264630" y="330429"/>
                </a:lnTo>
                <a:cubicBezTo>
                  <a:pt x="232678" y="333184"/>
                  <a:pt x="202240" y="344293"/>
                  <a:pt x="175896" y="363044"/>
                </a:cubicBezTo>
                <a:cubicBezTo>
                  <a:pt x="175807" y="363044"/>
                  <a:pt x="175718" y="363133"/>
                  <a:pt x="175629" y="363222"/>
                </a:cubicBezTo>
                <a:lnTo>
                  <a:pt x="175362" y="363399"/>
                </a:lnTo>
                <a:cubicBezTo>
                  <a:pt x="172959" y="364999"/>
                  <a:pt x="170200" y="365799"/>
                  <a:pt x="167352" y="365799"/>
                </a:cubicBezTo>
                <a:cubicBezTo>
                  <a:pt x="163436" y="365799"/>
                  <a:pt x="159609" y="364199"/>
                  <a:pt x="156850" y="361178"/>
                </a:cubicBezTo>
                <a:cubicBezTo>
                  <a:pt x="136290" y="340916"/>
                  <a:pt x="109056" y="329718"/>
                  <a:pt x="80220" y="329718"/>
                </a:cubicBezTo>
                <a:cubicBezTo>
                  <a:pt x="59483" y="329718"/>
                  <a:pt x="39368" y="335495"/>
                  <a:pt x="22013" y="346514"/>
                </a:cubicBezTo>
                <a:cubicBezTo>
                  <a:pt x="17474" y="349447"/>
                  <a:pt x="11689" y="349536"/>
                  <a:pt x="7061" y="346781"/>
                </a:cubicBezTo>
                <a:cubicBezTo>
                  <a:pt x="2433" y="344026"/>
                  <a:pt x="-326" y="338960"/>
                  <a:pt x="30" y="333628"/>
                </a:cubicBezTo>
                <a:cubicBezTo>
                  <a:pt x="4480" y="262711"/>
                  <a:pt x="35452" y="196681"/>
                  <a:pt x="87251" y="147715"/>
                </a:cubicBezTo>
                <a:cubicBezTo>
                  <a:pt x="136112" y="101503"/>
                  <a:pt x="199214" y="74576"/>
                  <a:pt x="266143" y="71199"/>
                </a:cubicBezTo>
                <a:lnTo>
                  <a:pt x="266143" y="52625"/>
                </a:lnTo>
                <a:cubicBezTo>
                  <a:pt x="266143" y="44716"/>
                  <a:pt x="272462" y="38317"/>
                  <a:pt x="280383" y="38317"/>
                </a:cubicBezTo>
                <a:close/>
                <a:moveTo>
                  <a:pt x="398651" y="12702"/>
                </a:moveTo>
                <a:cubicBezTo>
                  <a:pt x="406570" y="12702"/>
                  <a:pt x="412976" y="19106"/>
                  <a:pt x="412976" y="27021"/>
                </a:cubicBezTo>
                <a:lnTo>
                  <a:pt x="412976" y="52456"/>
                </a:lnTo>
                <a:cubicBezTo>
                  <a:pt x="412976" y="60282"/>
                  <a:pt x="406570" y="66685"/>
                  <a:pt x="398651" y="66685"/>
                </a:cubicBezTo>
                <a:cubicBezTo>
                  <a:pt x="390732" y="66685"/>
                  <a:pt x="384326" y="60282"/>
                  <a:pt x="384326" y="52456"/>
                </a:cubicBezTo>
                <a:lnTo>
                  <a:pt x="384326" y="27021"/>
                </a:lnTo>
                <a:cubicBezTo>
                  <a:pt x="384326" y="19106"/>
                  <a:pt x="390732" y="12702"/>
                  <a:pt x="398651" y="12702"/>
                </a:cubicBezTo>
                <a:close/>
                <a:moveTo>
                  <a:pt x="134736" y="0"/>
                </a:moveTo>
                <a:cubicBezTo>
                  <a:pt x="142655" y="0"/>
                  <a:pt x="149061" y="6395"/>
                  <a:pt x="149061" y="14300"/>
                </a:cubicBezTo>
                <a:lnTo>
                  <a:pt x="149061" y="39702"/>
                </a:lnTo>
                <a:cubicBezTo>
                  <a:pt x="149061" y="47517"/>
                  <a:pt x="142655" y="53912"/>
                  <a:pt x="134736" y="53912"/>
                </a:cubicBezTo>
                <a:cubicBezTo>
                  <a:pt x="126817" y="53912"/>
                  <a:pt x="120411" y="47517"/>
                  <a:pt x="120411" y="39702"/>
                </a:cubicBezTo>
                <a:lnTo>
                  <a:pt x="120411" y="14300"/>
                </a:lnTo>
                <a:cubicBezTo>
                  <a:pt x="120411" y="6395"/>
                  <a:pt x="126817" y="0"/>
                  <a:pt x="134736" y="0"/>
                </a:cubicBezTo>
                <a:close/>
              </a:path>
            </a:pathLst>
          </a:custGeom>
          <a:solidFill>
            <a:srgbClr val="E09085"/>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 name="矩形: 剪去对角 15">
            <a:extLst>
              <a:ext uri="{FF2B5EF4-FFF2-40B4-BE49-F238E27FC236}">
                <a16:creationId xmlns:a16="http://schemas.microsoft.com/office/drawing/2014/main" id="{984534FA-8403-40D1-AA49-565D9973CE7F}"/>
              </a:ext>
            </a:extLst>
          </p:cNvPr>
          <p:cNvSpPr/>
          <p:nvPr/>
        </p:nvSpPr>
        <p:spPr>
          <a:xfrm flipV="1">
            <a:off x="738131" y="2613903"/>
            <a:ext cx="1972018" cy="424722"/>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矩形: 剪去对角 16">
            <a:extLst>
              <a:ext uri="{FF2B5EF4-FFF2-40B4-BE49-F238E27FC236}">
                <a16:creationId xmlns:a16="http://schemas.microsoft.com/office/drawing/2014/main" id="{25099FD1-8564-412F-98B4-BAA6FECC6769}"/>
              </a:ext>
            </a:extLst>
          </p:cNvPr>
          <p:cNvSpPr/>
          <p:nvPr/>
        </p:nvSpPr>
        <p:spPr>
          <a:xfrm rot="10800000" flipV="1">
            <a:off x="3881611" y="4037902"/>
            <a:ext cx="1972018" cy="424724"/>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8" name="组合 17">
            <a:extLst>
              <a:ext uri="{FF2B5EF4-FFF2-40B4-BE49-F238E27FC236}">
                <a16:creationId xmlns:a16="http://schemas.microsoft.com/office/drawing/2014/main" id="{D4E0A32F-D947-4959-89CD-ED9257E16BF3}"/>
              </a:ext>
            </a:extLst>
          </p:cNvPr>
          <p:cNvGrpSpPr/>
          <p:nvPr/>
        </p:nvGrpSpPr>
        <p:grpSpPr>
          <a:xfrm flipV="1">
            <a:off x="6908739" y="3998799"/>
            <a:ext cx="1103033" cy="1101687"/>
            <a:chOff x="3271088" y="659003"/>
            <a:chExt cx="1511154" cy="1509310"/>
          </a:xfrm>
        </p:grpSpPr>
        <p:sp>
          <p:nvSpPr>
            <p:cNvPr id="19" name="矩形: 圆角 18">
              <a:extLst>
                <a:ext uri="{FF2B5EF4-FFF2-40B4-BE49-F238E27FC236}">
                  <a16:creationId xmlns:a16="http://schemas.microsoft.com/office/drawing/2014/main" id="{FC044087-1600-45B9-8CF0-12DCD8F07983}"/>
                </a:ext>
              </a:extLst>
            </p:cNvPr>
            <p:cNvSpPr/>
            <p:nvPr/>
          </p:nvSpPr>
          <p:spPr>
            <a:xfrm rot="2700000" flipV="1">
              <a:off x="3272010" y="658081"/>
              <a:ext cx="1509310" cy="1511154"/>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0" name="矩形: 圆角 19">
              <a:extLst>
                <a:ext uri="{FF2B5EF4-FFF2-40B4-BE49-F238E27FC236}">
                  <a16:creationId xmlns:a16="http://schemas.microsoft.com/office/drawing/2014/main" id="{095A2556-7944-48C0-B8CF-2E6F5EB101D4}"/>
                </a:ext>
              </a:extLst>
            </p:cNvPr>
            <p:cNvSpPr/>
            <p:nvPr/>
          </p:nvSpPr>
          <p:spPr>
            <a:xfrm rot="27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1" name="speech-bubble-with-lines_17127">
            <a:extLst>
              <a:ext uri="{FF2B5EF4-FFF2-40B4-BE49-F238E27FC236}">
                <a16:creationId xmlns:a16="http://schemas.microsoft.com/office/drawing/2014/main" id="{635C5D6C-055A-44A6-BABE-B1D61327E143}"/>
              </a:ext>
            </a:extLst>
          </p:cNvPr>
          <p:cNvSpPr>
            <a:spLocks noChangeAspect="1"/>
          </p:cNvSpPr>
          <p:nvPr/>
        </p:nvSpPr>
        <p:spPr bwMode="auto">
          <a:xfrm>
            <a:off x="7250733" y="4394388"/>
            <a:ext cx="419043" cy="311853"/>
          </a:xfrm>
          <a:custGeom>
            <a:avLst/>
            <a:gdLst>
              <a:gd name="connsiteX0" fmla="*/ 312129 w 545932"/>
              <a:gd name="connsiteY0" fmla="*/ 308763 h 406284"/>
              <a:gd name="connsiteX1" fmla="*/ 322988 w 545932"/>
              <a:gd name="connsiteY1" fmla="*/ 328897 h 406284"/>
              <a:gd name="connsiteX2" fmla="*/ 321601 w 545932"/>
              <a:gd name="connsiteY2" fmla="*/ 330192 h 406284"/>
              <a:gd name="connsiteX3" fmla="*/ 428099 w 545932"/>
              <a:gd name="connsiteY3" fmla="*/ 203863 h 406284"/>
              <a:gd name="connsiteX4" fmla="*/ 409141 w 545932"/>
              <a:gd name="connsiteY4" fmla="*/ 216180 h 406284"/>
              <a:gd name="connsiteX5" fmla="*/ 425738 w 545932"/>
              <a:gd name="connsiteY5" fmla="*/ 204956 h 406284"/>
              <a:gd name="connsiteX6" fmla="*/ 429064 w 545932"/>
              <a:gd name="connsiteY6" fmla="*/ 203417 h 406284"/>
              <a:gd name="connsiteX7" fmla="*/ 428099 w 545932"/>
              <a:gd name="connsiteY7" fmla="*/ 203863 h 406284"/>
              <a:gd name="connsiteX8" fmla="*/ 428444 w 545932"/>
              <a:gd name="connsiteY8" fmla="*/ 203639 h 406284"/>
              <a:gd name="connsiteX9" fmla="*/ 287470 w 545932"/>
              <a:gd name="connsiteY9" fmla="*/ 191839 h 406284"/>
              <a:gd name="connsiteX10" fmla="*/ 281505 w 545932"/>
              <a:gd name="connsiteY10" fmla="*/ 221678 h 406284"/>
              <a:gd name="connsiteX11" fmla="*/ 311721 w 545932"/>
              <a:gd name="connsiteY11" fmla="*/ 307841 h 406284"/>
              <a:gd name="connsiteX12" fmla="*/ 312129 w 545932"/>
              <a:gd name="connsiteY12" fmla="*/ 308763 h 406284"/>
              <a:gd name="connsiteX13" fmla="*/ 311683 w 545932"/>
              <a:gd name="connsiteY13" fmla="*/ 307937 h 406284"/>
              <a:gd name="connsiteX14" fmla="*/ 287459 w 545932"/>
              <a:gd name="connsiteY14" fmla="*/ 191856 h 406284"/>
              <a:gd name="connsiteX15" fmla="*/ 287728 w 545932"/>
              <a:gd name="connsiteY15" fmla="*/ 191438 h 406284"/>
              <a:gd name="connsiteX16" fmla="*/ 287470 w 545932"/>
              <a:gd name="connsiteY16" fmla="*/ 191839 h 406284"/>
              <a:gd name="connsiteX17" fmla="*/ 287488 w 545932"/>
              <a:gd name="connsiteY17" fmla="*/ 191748 h 406284"/>
              <a:gd name="connsiteX18" fmla="*/ 308095 w 545932"/>
              <a:gd name="connsiteY18" fmla="*/ 165182 h 406284"/>
              <a:gd name="connsiteX19" fmla="*/ 287728 w 545932"/>
              <a:gd name="connsiteY19" fmla="*/ 191438 h 406284"/>
              <a:gd name="connsiteX20" fmla="*/ 301993 w 545932"/>
              <a:gd name="connsiteY20" fmla="*/ 169310 h 406284"/>
              <a:gd name="connsiteX21" fmla="*/ 457823 w 545932"/>
              <a:gd name="connsiteY21" fmla="*/ 161277 h 406284"/>
              <a:gd name="connsiteX22" fmla="*/ 484585 w 545932"/>
              <a:gd name="connsiteY22" fmla="*/ 167562 h 406284"/>
              <a:gd name="connsiteX23" fmla="*/ 537898 w 545932"/>
              <a:gd name="connsiteY23" fmla="*/ 294942 h 406284"/>
              <a:gd name="connsiteX24" fmla="*/ 418347 w 545932"/>
              <a:gd name="connsiteY24" fmla="*/ 378786 h 406284"/>
              <a:gd name="connsiteX25" fmla="*/ 366650 w 545932"/>
              <a:gd name="connsiteY25" fmla="*/ 396523 h 406284"/>
              <a:gd name="connsiteX26" fmla="*/ 347263 w 545932"/>
              <a:gd name="connsiteY26" fmla="*/ 401360 h 406284"/>
              <a:gd name="connsiteX27" fmla="*/ 331107 w 545932"/>
              <a:gd name="connsiteY27" fmla="*/ 398135 h 406284"/>
              <a:gd name="connsiteX28" fmla="*/ 306874 w 545932"/>
              <a:gd name="connsiteY28" fmla="*/ 370724 h 406284"/>
              <a:gd name="connsiteX29" fmla="*/ 298153 w 545932"/>
              <a:gd name="connsiteY29" fmla="*/ 352073 h 406284"/>
              <a:gd name="connsiteX30" fmla="*/ 321601 w 545932"/>
              <a:gd name="connsiteY30" fmla="*/ 330192 h 406284"/>
              <a:gd name="connsiteX31" fmla="*/ 335954 w 545932"/>
              <a:gd name="connsiteY31" fmla="*/ 362662 h 406284"/>
              <a:gd name="connsiteX32" fmla="*/ 342416 w 545932"/>
              <a:gd name="connsiteY32" fmla="*/ 369112 h 406284"/>
              <a:gd name="connsiteX33" fmla="*/ 344032 w 545932"/>
              <a:gd name="connsiteY33" fmla="*/ 369112 h 406284"/>
              <a:gd name="connsiteX34" fmla="*/ 347263 w 545932"/>
              <a:gd name="connsiteY34" fmla="*/ 369112 h 406284"/>
              <a:gd name="connsiteX35" fmla="*/ 352110 w 545932"/>
              <a:gd name="connsiteY35" fmla="*/ 369112 h 406284"/>
              <a:gd name="connsiteX36" fmla="*/ 408654 w 545932"/>
              <a:gd name="connsiteY36" fmla="*/ 348151 h 406284"/>
              <a:gd name="connsiteX37" fmla="*/ 508818 w 545932"/>
              <a:gd name="connsiteY37" fmla="*/ 283655 h 406284"/>
              <a:gd name="connsiteX38" fmla="*/ 471660 w 545932"/>
              <a:gd name="connsiteY38" fmla="*/ 196585 h 406284"/>
              <a:gd name="connsiteX39" fmla="*/ 457120 w 545932"/>
              <a:gd name="connsiteY39" fmla="*/ 193360 h 406284"/>
              <a:gd name="connsiteX40" fmla="*/ 429064 w 545932"/>
              <a:gd name="connsiteY40" fmla="*/ 203417 h 406284"/>
              <a:gd name="connsiteX41" fmla="*/ 450568 w 545932"/>
              <a:gd name="connsiteY41" fmla="*/ 193469 h 406284"/>
              <a:gd name="connsiteX42" fmla="*/ 317861 w 545932"/>
              <a:gd name="connsiteY42" fmla="*/ 158575 h 406284"/>
              <a:gd name="connsiteX43" fmla="*/ 308095 w 545932"/>
              <a:gd name="connsiteY43" fmla="*/ 165182 h 406284"/>
              <a:gd name="connsiteX44" fmla="*/ 311721 w 545932"/>
              <a:gd name="connsiteY44" fmla="*/ 160508 h 406284"/>
              <a:gd name="connsiteX45" fmla="*/ 335601 w 545932"/>
              <a:gd name="connsiteY45" fmla="*/ 152989 h 406284"/>
              <a:gd name="connsiteX46" fmla="*/ 317861 w 545932"/>
              <a:gd name="connsiteY46" fmla="*/ 158575 h 406284"/>
              <a:gd name="connsiteX47" fmla="*/ 322584 w 545932"/>
              <a:gd name="connsiteY47" fmla="*/ 155379 h 406284"/>
              <a:gd name="connsiteX48" fmla="*/ 345647 w 545932"/>
              <a:gd name="connsiteY48" fmla="*/ 149826 h 406284"/>
              <a:gd name="connsiteX49" fmla="*/ 374727 w 545932"/>
              <a:gd name="connsiteY49" fmla="*/ 156275 h 406284"/>
              <a:gd name="connsiteX50" fmla="*/ 407038 w 545932"/>
              <a:gd name="connsiteY50" fmla="*/ 217546 h 406284"/>
              <a:gd name="connsiteX51" fmla="*/ 409141 w 545932"/>
              <a:gd name="connsiteY51" fmla="*/ 216180 h 406284"/>
              <a:gd name="connsiteX52" fmla="*/ 406964 w 545932"/>
              <a:gd name="connsiteY52" fmla="*/ 217652 h 406284"/>
              <a:gd name="connsiteX53" fmla="*/ 374666 w 545932"/>
              <a:gd name="connsiteY53" fmla="*/ 156387 h 406284"/>
              <a:gd name="connsiteX54" fmla="*/ 347414 w 545932"/>
              <a:gd name="connsiteY54" fmla="*/ 150820 h 406284"/>
              <a:gd name="connsiteX55" fmla="*/ 335601 w 545932"/>
              <a:gd name="connsiteY55" fmla="*/ 152989 h 406284"/>
              <a:gd name="connsiteX56" fmla="*/ 129195 w 545932"/>
              <a:gd name="connsiteY56" fmla="*/ 0 h 406284"/>
              <a:gd name="connsiteX57" fmla="*/ 232551 w 545932"/>
              <a:gd name="connsiteY57" fmla="*/ 53204 h 406284"/>
              <a:gd name="connsiteX58" fmla="*/ 334292 w 545932"/>
              <a:gd name="connsiteY58" fmla="*/ 0 h 406284"/>
              <a:gd name="connsiteX59" fmla="*/ 465102 w 545932"/>
              <a:gd name="connsiteY59" fmla="*/ 128979 h 406284"/>
              <a:gd name="connsiteX60" fmla="*/ 457823 w 545932"/>
              <a:gd name="connsiteY60" fmla="*/ 161277 h 406284"/>
              <a:gd name="connsiteX61" fmla="*/ 457120 w 545932"/>
              <a:gd name="connsiteY61" fmla="*/ 161112 h 406284"/>
              <a:gd name="connsiteX62" fmla="*/ 426425 w 545932"/>
              <a:gd name="connsiteY62" fmla="*/ 167562 h 406284"/>
              <a:gd name="connsiteX63" fmla="*/ 386036 w 545932"/>
              <a:gd name="connsiteY63" fmla="*/ 125640 h 406284"/>
              <a:gd name="connsiteX64" fmla="*/ 345647 w 545932"/>
              <a:gd name="connsiteY64" fmla="*/ 119190 h 406284"/>
              <a:gd name="connsiteX65" fmla="*/ 258408 w 545932"/>
              <a:gd name="connsiteY65" fmla="*/ 178849 h 406284"/>
              <a:gd name="connsiteX66" fmla="*/ 284256 w 545932"/>
              <a:gd name="connsiteY66" fmla="*/ 322352 h 406284"/>
              <a:gd name="connsiteX67" fmla="*/ 298153 w 545932"/>
              <a:gd name="connsiteY67" fmla="*/ 352073 h 406284"/>
              <a:gd name="connsiteX68" fmla="*/ 248700 w 545932"/>
              <a:gd name="connsiteY68" fmla="*/ 398223 h 406284"/>
              <a:gd name="connsiteX69" fmla="*/ 232551 w 545932"/>
              <a:gd name="connsiteY69" fmla="*/ 406284 h 406284"/>
              <a:gd name="connsiteX70" fmla="*/ 230936 w 545932"/>
              <a:gd name="connsiteY70" fmla="*/ 406284 h 406284"/>
              <a:gd name="connsiteX71" fmla="*/ 214787 w 545932"/>
              <a:gd name="connsiteY71" fmla="*/ 398223 h 406284"/>
              <a:gd name="connsiteX72" fmla="*/ 130810 w 545932"/>
              <a:gd name="connsiteY72" fmla="*/ 319223 h 406284"/>
              <a:gd name="connsiteX73" fmla="*/ 0 w 545932"/>
              <a:gd name="connsiteY73" fmla="*/ 128979 h 406284"/>
              <a:gd name="connsiteX74" fmla="*/ 129195 w 545932"/>
              <a:gd name="connsiteY74" fmla="*/ 0 h 40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45932" h="406284">
                <a:moveTo>
                  <a:pt x="312129" y="308763"/>
                </a:moveTo>
                <a:lnTo>
                  <a:pt x="322988" y="328897"/>
                </a:lnTo>
                <a:lnTo>
                  <a:pt x="321601" y="330192"/>
                </a:lnTo>
                <a:close/>
                <a:moveTo>
                  <a:pt x="428099" y="203863"/>
                </a:moveTo>
                <a:lnTo>
                  <a:pt x="409141" y="216180"/>
                </a:lnTo>
                <a:lnTo>
                  <a:pt x="425738" y="204956"/>
                </a:lnTo>
                <a:close/>
                <a:moveTo>
                  <a:pt x="429064" y="203417"/>
                </a:moveTo>
                <a:lnTo>
                  <a:pt x="428099" y="203863"/>
                </a:lnTo>
                <a:lnTo>
                  <a:pt x="428444" y="203639"/>
                </a:lnTo>
                <a:close/>
                <a:moveTo>
                  <a:pt x="287470" y="191839"/>
                </a:moveTo>
                <a:lnTo>
                  <a:pt x="281505" y="221678"/>
                </a:lnTo>
                <a:cubicBezTo>
                  <a:pt x="281126" y="251306"/>
                  <a:pt x="295970" y="280027"/>
                  <a:pt x="311721" y="307841"/>
                </a:cubicBezTo>
                <a:lnTo>
                  <a:pt x="312129" y="308763"/>
                </a:lnTo>
                <a:lnTo>
                  <a:pt x="311683" y="307937"/>
                </a:lnTo>
                <a:cubicBezTo>
                  <a:pt x="290689" y="270856"/>
                  <a:pt x="271310" y="232162"/>
                  <a:pt x="287459" y="191856"/>
                </a:cubicBezTo>
                <a:close/>
                <a:moveTo>
                  <a:pt x="287728" y="191438"/>
                </a:moveTo>
                <a:lnTo>
                  <a:pt x="287470" y="191839"/>
                </a:lnTo>
                <a:lnTo>
                  <a:pt x="287488" y="191748"/>
                </a:lnTo>
                <a:close/>
                <a:moveTo>
                  <a:pt x="308095" y="165182"/>
                </a:moveTo>
                <a:lnTo>
                  <a:pt x="287728" y="191438"/>
                </a:lnTo>
                <a:lnTo>
                  <a:pt x="301993" y="169310"/>
                </a:lnTo>
                <a:close/>
                <a:moveTo>
                  <a:pt x="457823" y="161277"/>
                </a:moveTo>
                <a:lnTo>
                  <a:pt x="484585" y="167562"/>
                </a:lnTo>
                <a:cubicBezTo>
                  <a:pt x="537898" y="191748"/>
                  <a:pt x="558900" y="243345"/>
                  <a:pt x="537898" y="294942"/>
                </a:cubicBezTo>
                <a:cubicBezTo>
                  <a:pt x="515280" y="348151"/>
                  <a:pt x="461967" y="364275"/>
                  <a:pt x="418347" y="378786"/>
                </a:cubicBezTo>
                <a:cubicBezTo>
                  <a:pt x="400576" y="383624"/>
                  <a:pt x="381190" y="388461"/>
                  <a:pt x="366650" y="396523"/>
                </a:cubicBezTo>
                <a:cubicBezTo>
                  <a:pt x="361803" y="399748"/>
                  <a:pt x="353725" y="401360"/>
                  <a:pt x="347263" y="401360"/>
                </a:cubicBezTo>
                <a:cubicBezTo>
                  <a:pt x="342416" y="401360"/>
                  <a:pt x="335954" y="399748"/>
                  <a:pt x="331107" y="398135"/>
                </a:cubicBezTo>
                <a:cubicBezTo>
                  <a:pt x="319799" y="393298"/>
                  <a:pt x="310105" y="383624"/>
                  <a:pt x="306874" y="370724"/>
                </a:cubicBezTo>
                <a:lnTo>
                  <a:pt x="298153" y="352073"/>
                </a:lnTo>
                <a:lnTo>
                  <a:pt x="321601" y="330192"/>
                </a:lnTo>
                <a:lnTo>
                  <a:pt x="335954" y="362662"/>
                </a:lnTo>
                <a:cubicBezTo>
                  <a:pt x="337570" y="364275"/>
                  <a:pt x="339185" y="367500"/>
                  <a:pt x="342416" y="369112"/>
                </a:cubicBezTo>
                <a:lnTo>
                  <a:pt x="344032" y="369112"/>
                </a:lnTo>
                <a:cubicBezTo>
                  <a:pt x="344032" y="369112"/>
                  <a:pt x="345647" y="369112"/>
                  <a:pt x="347263" y="369112"/>
                </a:cubicBezTo>
                <a:cubicBezTo>
                  <a:pt x="348878" y="369112"/>
                  <a:pt x="350494" y="369112"/>
                  <a:pt x="352110" y="369112"/>
                </a:cubicBezTo>
                <a:cubicBezTo>
                  <a:pt x="369881" y="359438"/>
                  <a:pt x="389267" y="352988"/>
                  <a:pt x="408654" y="348151"/>
                </a:cubicBezTo>
                <a:cubicBezTo>
                  <a:pt x="449043" y="335252"/>
                  <a:pt x="491047" y="322352"/>
                  <a:pt x="508818" y="283655"/>
                </a:cubicBezTo>
                <a:cubicBezTo>
                  <a:pt x="523358" y="246570"/>
                  <a:pt x="507202" y="212709"/>
                  <a:pt x="471660" y="196585"/>
                </a:cubicBezTo>
                <a:cubicBezTo>
                  <a:pt x="466814" y="193360"/>
                  <a:pt x="461967" y="193360"/>
                  <a:pt x="457120" y="193360"/>
                </a:cubicBezTo>
                <a:lnTo>
                  <a:pt x="429064" y="203417"/>
                </a:lnTo>
                <a:lnTo>
                  <a:pt x="450568" y="193469"/>
                </a:lnTo>
                <a:close/>
                <a:moveTo>
                  <a:pt x="317861" y="158575"/>
                </a:moveTo>
                <a:lnTo>
                  <a:pt x="308095" y="165182"/>
                </a:lnTo>
                <a:lnTo>
                  <a:pt x="311721" y="160508"/>
                </a:lnTo>
                <a:close/>
                <a:moveTo>
                  <a:pt x="335601" y="152989"/>
                </a:moveTo>
                <a:lnTo>
                  <a:pt x="317861" y="158575"/>
                </a:lnTo>
                <a:lnTo>
                  <a:pt x="322584" y="155379"/>
                </a:lnTo>
                <a:close/>
                <a:moveTo>
                  <a:pt x="345647" y="149826"/>
                </a:moveTo>
                <a:cubicBezTo>
                  <a:pt x="355341" y="149826"/>
                  <a:pt x="365034" y="151438"/>
                  <a:pt x="374727" y="156275"/>
                </a:cubicBezTo>
                <a:cubicBezTo>
                  <a:pt x="403807" y="167562"/>
                  <a:pt x="402192" y="203035"/>
                  <a:pt x="407038" y="217546"/>
                </a:cubicBezTo>
                <a:lnTo>
                  <a:pt x="409141" y="216180"/>
                </a:lnTo>
                <a:lnTo>
                  <a:pt x="406964" y="217652"/>
                </a:lnTo>
                <a:cubicBezTo>
                  <a:pt x="402119" y="203142"/>
                  <a:pt x="403734" y="167673"/>
                  <a:pt x="374666" y="156387"/>
                </a:cubicBezTo>
                <a:cubicBezTo>
                  <a:pt x="365380" y="152760"/>
                  <a:pt x="356195" y="150946"/>
                  <a:pt x="347414" y="150820"/>
                </a:cubicBezTo>
                <a:lnTo>
                  <a:pt x="335601" y="152989"/>
                </a:lnTo>
                <a:close/>
                <a:moveTo>
                  <a:pt x="129195" y="0"/>
                </a:moveTo>
                <a:cubicBezTo>
                  <a:pt x="174413" y="0"/>
                  <a:pt x="211557" y="32245"/>
                  <a:pt x="232551" y="53204"/>
                </a:cubicBezTo>
                <a:cubicBezTo>
                  <a:pt x="253545" y="32245"/>
                  <a:pt x="290689" y="0"/>
                  <a:pt x="334292" y="0"/>
                </a:cubicBezTo>
                <a:cubicBezTo>
                  <a:pt x="411809" y="0"/>
                  <a:pt x="465102" y="53204"/>
                  <a:pt x="465102" y="128979"/>
                </a:cubicBezTo>
                <a:lnTo>
                  <a:pt x="457823" y="161277"/>
                </a:lnTo>
                <a:lnTo>
                  <a:pt x="457120" y="161112"/>
                </a:lnTo>
                <a:cubicBezTo>
                  <a:pt x="445812" y="161112"/>
                  <a:pt x="436118" y="164337"/>
                  <a:pt x="426425" y="167562"/>
                </a:cubicBezTo>
                <a:cubicBezTo>
                  <a:pt x="419963" y="151438"/>
                  <a:pt x="408654" y="135314"/>
                  <a:pt x="386036" y="125640"/>
                </a:cubicBezTo>
                <a:cubicBezTo>
                  <a:pt x="373112" y="120802"/>
                  <a:pt x="360187" y="119190"/>
                  <a:pt x="345647" y="119190"/>
                </a:cubicBezTo>
                <a:cubicBezTo>
                  <a:pt x="306874" y="119190"/>
                  <a:pt x="272948" y="141764"/>
                  <a:pt x="258408" y="178849"/>
                </a:cubicBezTo>
                <a:cubicBezTo>
                  <a:pt x="235790" y="233670"/>
                  <a:pt x="261639" y="282042"/>
                  <a:pt x="284256" y="322352"/>
                </a:cubicBezTo>
                <a:lnTo>
                  <a:pt x="298153" y="352073"/>
                </a:lnTo>
                <a:lnTo>
                  <a:pt x="248700" y="398223"/>
                </a:lnTo>
                <a:cubicBezTo>
                  <a:pt x="245470" y="403060"/>
                  <a:pt x="239011" y="406284"/>
                  <a:pt x="232551" y="406284"/>
                </a:cubicBezTo>
                <a:lnTo>
                  <a:pt x="230936" y="406284"/>
                </a:lnTo>
                <a:cubicBezTo>
                  <a:pt x="226091" y="406284"/>
                  <a:pt x="219632" y="403060"/>
                  <a:pt x="214787" y="398223"/>
                </a:cubicBezTo>
                <a:cubicBezTo>
                  <a:pt x="192178" y="369203"/>
                  <a:pt x="159879" y="345019"/>
                  <a:pt x="130810" y="319223"/>
                </a:cubicBezTo>
                <a:cubicBezTo>
                  <a:pt x="66212" y="267632"/>
                  <a:pt x="0" y="212815"/>
                  <a:pt x="0" y="128979"/>
                </a:cubicBezTo>
                <a:cubicBezTo>
                  <a:pt x="0" y="53204"/>
                  <a:pt x="53293" y="0"/>
                  <a:pt x="129195" y="0"/>
                </a:cubicBezTo>
                <a:close/>
              </a:path>
            </a:pathLst>
          </a:custGeom>
          <a:solidFill>
            <a:srgbClr val="E09085"/>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nvGrpSpPr>
          <p:cNvPr id="22" name="组合 21">
            <a:extLst>
              <a:ext uri="{FF2B5EF4-FFF2-40B4-BE49-F238E27FC236}">
                <a16:creationId xmlns:a16="http://schemas.microsoft.com/office/drawing/2014/main" id="{485B00A8-4B47-434A-BC13-ABE6B9AC5862}"/>
              </a:ext>
            </a:extLst>
          </p:cNvPr>
          <p:cNvGrpSpPr/>
          <p:nvPr/>
        </p:nvGrpSpPr>
        <p:grpSpPr>
          <a:xfrm>
            <a:off x="10047383" y="2031607"/>
            <a:ext cx="1101687" cy="1087414"/>
            <a:chOff x="3272010" y="658081"/>
            <a:chExt cx="1509310" cy="1489756"/>
          </a:xfrm>
        </p:grpSpPr>
        <p:sp>
          <p:nvSpPr>
            <p:cNvPr id="23" name="矩形: 圆角 22">
              <a:extLst>
                <a:ext uri="{FF2B5EF4-FFF2-40B4-BE49-F238E27FC236}">
                  <a16:creationId xmlns:a16="http://schemas.microsoft.com/office/drawing/2014/main" id="{E5263447-6C70-4275-B447-5A72ADF07865}"/>
                </a:ext>
              </a:extLst>
            </p:cNvPr>
            <p:cNvSpPr/>
            <p:nvPr/>
          </p:nvSpPr>
          <p:spPr>
            <a:xfrm rot="18900000" flipV="1">
              <a:off x="3272010" y="658081"/>
              <a:ext cx="1509310" cy="1489756"/>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4" name="矩形: 圆角 23">
              <a:extLst>
                <a:ext uri="{FF2B5EF4-FFF2-40B4-BE49-F238E27FC236}">
                  <a16:creationId xmlns:a16="http://schemas.microsoft.com/office/drawing/2014/main" id="{A200AD66-AB34-400A-95D8-664823235122}"/>
                </a:ext>
              </a:extLst>
            </p:cNvPr>
            <p:cNvSpPr/>
            <p:nvPr/>
          </p:nvSpPr>
          <p:spPr>
            <a:xfrm rot="189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5" name="speech-bubble-with-lines_17127">
            <a:extLst>
              <a:ext uri="{FF2B5EF4-FFF2-40B4-BE49-F238E27FC236}">
                <a16:creationId xmlns:a16="http://schemas.microsoft.com/office/drawing/2014/main" id="{AC415FB5-22DA-417C-B1C2-8D749E55BE37}"/>
              </a:ext>
            </a:extLst>
          </p:cNvPr>
          <p:cNvSpPr>
            <a:spLocks noChangeAspect="1"/>
          </p:cNvSpPr>
          <p:nvPr/>
        </p:nvSpPr>
        <p:spPr bwMode="auto">
          <a:xfrm>
            <a:off x="10439676" y="2385407"/>
            <a:ext cx="317100" cy="419044"/>
          </a:xfrm>
          <a:custGeom>
            <a:avLst/>
            <a:gdLst>
              <a:gd name="T0" fmla="*/ 378 w 393"/>
              <a:gd name="T1" fmla="*/ 520 h 520"/>
              <a:gd name="T2" fmla="*/ 12 w 393"/>
              <a:gd name="T3" fmla="*/ 452 h 520"/>
              <a:gd name="T4" fmla="*/ 120 w 393"/>
              <a:gd name="T5" fmla="*/ 354 h 520"/>
              <a:gd name="T6" fmla="*/ 183 w 393"/>
              <a:gd name="T7" fmla="*/ 383 h 520"/>
              <a:gd name="T8" fmla="*/ 208 w 393"/>
              <a:gd name="T9" fmla="*/ 383 h 520"/>
              <a:gd name="T10" fmla="*/ 268 w 393"/>
              <a:gd name="T11" fmla="*/ 353 h 520"/>
              <a:gd name="T12" fmla="*/ 378 w 393"/>
              <a:gd name="T13" fmla="*/ 452 h 520"/>
              <a:gd name="T14" fmla="*/ 290 w 393"/>
              <a:gd name="T15" fmla="*/ 229 h 520"/>
              <a:gd name="T16" fmla="*/ 101 w 393"/>
              <a:gd name="T17" fmla="*/ 229 h 520"/>
              <a:gd name="T18" fmla="*/ 337 w 393"/>
              <a:gd name="T19" fmla="*/ 202 h 520"/>
              <a:gd name="T20" fmla="*/ 322 w 393"/>
              <a:gd name="T21" fmla="*/ 182 h 520"/>
              <a:gd name="T22" fmla="*/ 343 w 393"/>
              <a:gd name="T23" fmla="*/ 171 h 520"/>
              <a:gd name="T24" fmla="*/ 357 w 393"/>
              <a:gd name="T25" fmla="*/ 171 h 520"/>
              <a:gd name="T26" fmla="*/ 368 w 393"/>
              <a:gd name="T27" fmla="*/ 158 h 520"/>
              <a:gd name="T28" fmla="*/ 365 w 393"/>
              <a:gd name="T29" fmla="*/ 139 h 520"/>
              <a:gd name="T30" fmla="*/ 342 w 393"/>
              <a:gd name="T31" fmla="*/ 132 h 520"/>
              <a:gd name="T32" fmla="*/ 330 w 393"/>
              <a:gd name="T33" fmla="*/ 141 h 520"/>
              <a:gd name="T34" fmla="*/ 328 w 393"/>
              <a:gd name="T35" fmla="*/ 149 h 520"/>
              <a:gd name="T36" fmla="*/ 318 w 393"/>
              <a:gd name="T37" fmla="*/ 121 h 520"/>
              <a:gd name="T38" fmla="*/ 343 w 393"/>
              <a:gd name="T39" fmla="*/ 113 h 520"/>
              <a:gd name="T40" fmla="*/ 390 w 393"/>
              <a:gd name="T41" fmla="*/ 138 h 520"/>
              <a:gd name="T42" fmla="*/ 379 w 393"/>
              <a:gd name="T43" fmla="*/ 182 h 520"/>
              <a:gd name="T44" fmla="*/ 359 w 393"/>
              <a:gd name="T45" fmla="*/ 189 h 520"/>
              <a:gd name="T46" fmla="*/ 345 w 393"/>
              <a:gd name="T47" fmla="*/ 191 h 520"/>
              <a:gd name="T48" fmla="*/ 337 w 393"/>
              <a:gd name="T49" fmla="*/ 202 h 520"/>
              <a:gd name="T50" fmla="*/ 331 w 393"/>
              <a:gd name="T51" fmla="*/ 219 h 520"/>
              <a:gd name="T52" fmla="*/ 303 w 393"/>
              <a:gd name="T53" fmla="*/ 234 h 520"/>
              <a:gd name="T54" fmla="*/ 61 w 393"/>
              <a:gd name="T55" fmla="*/ 198 h 520"/>
              <a:gd name="T56" fmla="*/ 39 w 393"/>
              <a:gd name="T57" fmla="*/ 194 h 520"/>
              <a:gd name="T58" fmla="*/ 47 w 393"/>
              <a:gd name="T59" fmla="*/ 174 h 520"/>
              <a:gd name="T60" fmla="*/ 55 w 393"/>
              <a:gd name="T61" fmla="*/ 166 h 520"/>
              <a:gd name="T62" fmla="*/ 55 w 393"/>
              <a:gd name="T63" fmla="*/ 151 h 520"/>
              <a:gd name="T64" fmla="*/ 42 w 393"/>
              <a:gd name="T65" fmla="*/ 140 h 520"/>
              <a:gd name="T66" fmla="*/ 23 w 393"/>
              <a:gd name="T67" fmla="*/ 149 h 520"/>
              <a:gd name="T68" fmla="*/ 21 w 393"/>
              <a:gd name="T69" fmla="*/ 163 h 520"/>
              <a:gd name="T70" fmla="*/ 24 w 393"/>
              <a:gd name="T71" fmla="*/ 169 h 520"/>
              <a:gd name="T72" fmla="*/ 1 w 393"/>
              <a:gd name="T73" fmla="*/ 157 h 520"/>
              <a:gd name="T74" fmla="*/ 12 w 393"/>
              <a:gd name="T75" fmla="*/ 136 h 520"/>
              <a:gd name="T76" fmla="*/ 57 w 393"/>
              <a:gd name="T77" fmla="*/ 125 h 520"/>
              <a:gd name="T78" fmla="*/ 76 w 393"/>
              <a:gd name="T79" fmla="*/ 160 h 520"/>
              <a:gd name="T80" fmla="*/ 67 w 393"/>
              <a:gd name="T81" fmla="*/ 176 h 520"/>
              <a:gd name="T82" fmla="*/ 60 w 393"/>
              <a:gd name="T83" fmla="*/ 186 h 520"/>
              <a:gd name="T84" fmla="*/ 61 w 393"/>
              <a:gd name="T85" fmla="*/ 198 h 520"/>
              <a:gd name="T86" fmla="*/ 67 w 393"/>
              <a:gd name="T87" fmla="*/ 212 h 520"/>
              <a:gd name="T88" fmla="*/ 58 w 393"/>
              <a:gd name="T89" fmla="*/ 238 h 520"/>
              <a:gd name="T90" fmla="*/ 177 w 393"/>
              <a:gd name="T91" fmla="*/ 90 h 520"/>
              <a:gd name="T92" fmla="*/ 165 w 393"/>
              <a:gd name="T93" fmla="*/ 68 h 520"/>
              <a:gd name="T94" fmla="*/ 188 w 393"/>
              <a:gd name="T95" fmla="*/ 60 h 520"/>
              <a:gd name="T96" fmla="*/ 201 w 393"/>
              <a:gd name="T97" fmla="*/ 61 h 520"/>
              <a:gd name="T98" fmla="*/ 214 w 393"/>
              <a:gd name="T99" fmla="*/ 50 h 520"/>
              <a:gd name="T100" fmla="*/ 213 w 393"/>
              <a:gd name="T101" fmla="*/ 30 h 520"/>
              <a:gd name="T102" fmla="*/ 192 w 393"/>
              <a:gd name="T103" fmla="*/ 20 h 520"/>
              <a:gd name="T104" fmla="*/ 179 w 393"/>
              <a:gd name="T105" fmla="*/ 29 h 520"/>
              <a:gd name="T106" fmla="*/ 175 w 393"/>
              <a:gd name="T107" fmla="*/ 36 h 520"/>
              <a:gd name="T108" fmla="*/ 168 w 393"/>
              <a:gd name="T109" fmla="*/ 7 h 520"/>
              <a:gd name="T110" fmla="*/ 195 w 393"/>
              <a:gd name="T111" fmla="*/ 2 h 520"/>
              <a:gd name="T112" fmla="*/ 238 w 393"/>
              <a:gd name="T113" fmla="*/ 32 h 520"/>
              <a:gd name="T114" fmla="*/ 222 w 393"/>
              <a:gd name="T115" fmla="*/ 75 h 520"/>
              <a:gd name="T116" fmla="*/ 201 w 393"/>
              <a:gd name="T117" fmla="*/ 79 h 520"/>
              <a:gd name="T118" fmla="*/ 187 w 393"/>
              <a:gd name="T119" fmla="*/ 80 h 520"/>
              <a:gd name="T120" fmla="*/ 177 w 393"/>
              <a:gd name="T121" fmla="*/ 90 h 520"/>
              <a:gd name="T122" fmla="*/ 170 w 393"/>
              <a:gd name="T123" fmla="*/ 106 h 520"/>
              <a:gd name="T124" fmla="*/ 140 w 393"/>
              <a:gd name="T125" fmla="*/ 117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 h="520">
                <a:moveTo>
                  <a:pt x="378" y="452"/>
                </a:moveTo>
                <a:lnTo>
                  <a:pt x="378" y="520"/>
                </a:lnTo>
                <a:lnTo>
                  <a:pt x="12" y="520"/>
                </a:lnTo>
                <a:lnTo>
                  <a:pt x="12" y="452"/>
                </a:lnTo>
                <a:cubicBezTo>
                  <a:pt x="12" y="426"/>
                  <a:pt x="34" y="395"/>
                  <a:pt x="61" y="382"/>
                </a:cubicBezTo>
                <a:lnTo>
                  <a:pt x="120" y="354"/>
                </a:lnTo>
                <a:lnTo>
                  <a:pt x="161" y="440"/>
                </a:lnTo>
                <a:lnTo>
                  <a:pt x="183" y="383"/>
                </a:lnTo>
                <a:cubicBezTo>
                  <a:pt x="187" y="384"/>
                  <a:pt x="191" y="385"/>
                  <a:pt x="195" y="385"/>
                </a:cubicBezTo>
                <a:cubicBezTo>
                  <a:pt x="200" y="385"/>
                  <a:pt x="204" y="384"/>
                  <a:pt x="208" y="383"/>
                </a:cubicBezTo>
                <a:lnTo>
                  <a:pt x="228" y="437"/>
                </a:lnTo>
                <a:lnTo>
                  <a:pt x="268" y="353"/>
                </a:lnTo>
                <a:lnTo>
                  <a:pt x="330" y="382"/>
                </a:lnTo>
                <a:cubicBezTo>
                  <a:pt x="356" y="395"/>
                  <a:pt x="378" y="426"/>
                  <a:pt x="378" y="452"/>
                </a:cubicBezTo>
                <a:close/>
                <a:moveTo>
                  <a:pt x="195" y="353"/>
                </a:moveTo>
                <a:cubicBezTo>
                  <a:pt x="247" y="353"/>
                  <a:pt x="290" y="288"/>
                  <a:pt x="290" y="229"/>
                </a:cubicBezTo>
                <a:cubicBezTo>
                  <a:pt x="290" y="169"/>
                  <a:pt x="247" y="137"/>
                  <a:pt x="195" y="137"/>
                </a:cubicBezTo>
                <a:cubicBezTo>
                  <a:pt x="143" y="137"/>
                  <a:pt x="101" y="169"/>
                  <a:pt x="101" y="229"/>
                </a:cubicBezTo>
                <a:cubicBezTo>
                  <a:pt x="101" y="288"/>
                  <a:pt x="143" y="353"/>
                  <a:pt x="195" y="353"/>
                </a:cubicBezTo>
                <a:close/>
                <a:moveTo>
                  <a:pt x="337" y="202"/>
                </a:moveTo>
                <a:lnTo>
                  <a:pt x="316" y="195"/>
                </a:lnTo>
                <a:cubicBezTo>
                  <a:pt x="318" y="189"/>
                  <a:pt x="320" y="185"/>
                  <a:pt x="322" y="182"/>
                </a:cubicBezTo>
                <a:cubicBezTo>
                  <a:pt x="323" y="179"/>
                  <a:pt x="326" y="176"/>
                  <a:pt x="329" y="175"/>
                </a:cubicBezTo>
                <a:cubicBezTo>
                  <a:pt x="332" y="173"/>
                  <a:pt x="337" y="172"/>
                  <a:pt x="343" y="171"/>
                </a:cubicBezTo>
                <a:cubicBezTo>
                  <a:pt x="346" y="171"/>
                  <a:pt x="349" y="171"/>
                  <a:pt x="351" y="171"/>
                </a:cubicBezTo>
                <a:cubicBezTo>
                  <a:pt x="353" y="171"/>
                  <a:pt x="355" y="171"/>
                  <a:pt x="357" y="171"/>
                </a:cubicBezTo>
                <a:cubicBezTo>
                  <a:pt x="358" y="170"/>
                  <a:pt x="360" y="170"/>
                  <a:pt x="361" y="169"/>
                </a:cubicBezTo>
                <a:cubicBezTo>
                  <a:pt x="364" y="167"/>
                  <a:pt x="366" y="163"/>
                  <a:pt x="368" y="158"/>
                </a:cubicBezTo>
                <a:cubicBezTo>
                  <a:pt x="370" y="151"/>
                  <a:pt x="371" y="147"/>
                  <a:pt x="369" y="144"/>
                </a:cubicBezTo>
                <a:cubicBezTo>
                  <a:pt x="369" y="142"/>
                  <a:pt x="367" y="140"/>
                  <a:pt x="365" y="139"/>
                </a:cubicBezTo>
                <a:cubicBezTo>
                  <a:pt x="363" y="138"/>
                  <a:pt x="359" y="136"/>
                  <a:pt x="354" y="135"/>
                </a:cubicBezTo>
                <a:cubicBezTo>
                  <a:pt x="349" y="133"/>
                  <a:pt x="345" y="132"/>
                  <a:pt x="342" y="132"/>
                </a:cubicBezTo>
                <a:cubicBezTo>
                  <a:pt x="340" y="131"/>
                  <a:pt x="338" y="132"/>
                  <a:pt x="336" y="133"/>
                </a:cubicBezTo>
                <a:cubicBezTo>
                  <a:pt x="334" y="134"/>
                  <a:pt x="332" y="137"/>
                  <a:pt x="330" y="141"/>
                </a:cubicBezTo>
                <a:cubicBezTo>
                  <a:pt x="330" y="142"/>
                  <a:pt x="330" y="143"/>
                  <a:pt x="330" y="144"/>
                </a:cubicBezTo>
                <a:lnTo>
                  <a:pt x="328" y="149"/>
                </a:lnTo>
                <a:lnTo>
                  <a:pt x="308" y="142"/>
                </a:lnTo>
                <a:cubicBezTo>
                  <a:pt x="311" y="132"/>
                  <a:pt x="314" y="125"/>
                  <a:pt x="318" y="121"/>
                </a:cubicBezTo>
                <a:cubicBezTo>
                  <a:pt x="321" y="117"/>
                  <a:pt x="325" y="114"/>
                  <a:pt x="329" y="113"/>
                </a:cubicBezTo>
                <a:cubicBezTo>
                  <a:pt x="333" y="112"/>
                  <a:pt x="338" y="112"/>
                  <a:pt x="343" y="113"/>
                </a:cubicBezTo>
                <a:cubicBezTo>
                  <a:pt x="348" y="114"/>
                  <a:pt x="354" y="115"/>
                  <a:pt x="361" y="118"/>
                </a:cubicBezTo>
                <a:cubicBezTo>
                  <a:pt x="377" y="123"/>
                  <a:pt x="387" y="130"/>
                  <a:pt x="390" y="138"/>
                </a:cubicBezTo>
                <a:cubicBezTo>
                  <a:pt x="393" y="144"/>
                  <a:pt x="392" y="154"/>
                  <a:pt x="388" y="165"/>
                </a:cubicBezTo>
                <a:cubicBezTo>
                  <a:pt x="385" y="173"/>
                  <a:pt x="382" y="179"/>
                  <a:pt x="379" y="182"/>
                </a:cubicBezTo>
                <a:cubicBezTo>
                  <a:pt x="375" y="185"/>
                  <a:pt x="371" y="187"/>
                  <a:pt x="366" y="188"/>
                </a:cubicBezTo>
                <a:cubicBezTo>
                  <a:pt x="365" y="188"/>
                  <a:pt x="362" y="189"/>
                  <a:pt x="359" y="189"/>
                </a:cubicBezTo>
                <a:cubicBezTo>
                  <a:pt x="355" y="189"/>
                  <a:pt x="352" y="189"/>
                  <a:pt x="350" y="189"/>
                </a:cubicBezTo>
                <a:cubicBezTo>
                  <a:pt x="349" y="190"/>
                  <a:pt x="347" y="190"/>
                  <a:pt x="345" y="191"/>
                </a:cubicBezTo>
                <a:cubicBezTo>
                  <a:pt x="342" y="192"/>
                  <a:pt x="341" y="193"/>
                  <a:pt x="340" y="194"/>
                </a:cubicBezTo>
                <a:cubicBezTo>
                  <a:pt x="339" y="195"/>
                  <a:pt x="338" y="198"/>
                  <a:pt x="337" y="202"/>
                </a:cubicBezTo>
                <a:close/>
                <a:moveTo>
                  <a:pt x="311" y="212"/>
                </a:moveTo>
                <a:lnTo>
                  <a:pt x="331" y="219"/>
                </a:lnTo>
                <a:lnTo>
                  <a:pt x="323" y="241"/>
                </a:lnTo>
                <a:lnTo>
                  <a:pt x="303" y="234"/>
                </a:lnTo>
                <a:lnTo>
                  <a:pt x="311" y="212"/>
                </a:lnTo>
                <a:close/>
                <a:moveTo>
                  <a:pt x="61" y="198"/>
                </a:moveTo>
                <a:lnTo>
                  <a:pt x="44" y="206"/>
                </a:lnTo>
                <a:cubicBezTo>
                  <a:pt x="42" y="200"/>
                  <a:pt x="40" y="196"/>
                  <a:pt x="39" y="194"/>
                </a:cubicBezTo>
                <a:cubicBezTo>
                  <a:pt x="39" y="191"/>
                  <a:pt x="39" y="188"/>
                  <a:pt x="40" y="185"/>
                </a:cubicBezTo>
                <a:cubicBezTo>
                  <a:pt x="41" y="182"/>
                  <a:pt x="44" y="178"/>
                  <a:pt x="47" y="174"/>
                </a:cubicBezTo>
                <a:cubicBezTo>
                  <a:pt x="49" y="172"/>
                  <a:pt x="51" y="171"/>
                  <a:pt x="52" y="169"/>
                </a:cubicBezTo>
                <a:cubicBezTo>
                  <a:pt x="53" y="168"/>
                  <a:pt x="54" y="167"/>
                  <a:pt x="55" y="166"/>
                </a:cubicBezTo>
                <a:cubicBezTo>
                  <a:pt x="56" y="165"/>
                  <a:pt x="57" y="163"/>
                  <a:pt x="57" y="162"/>
                </a:cubicBezTo>
                <a:cubicBezTo>
                  <a:pt x="58" y="159"/>
                  <a:pt x="57" y="155"/>
                  <a:pt x="55" y="151"/>
                </a:cubicBezTo>
                <a:cubicBezTo>
                  <a:pt x="53" y="145"/>
                  <a:pt x="50" y="142"/>
                  <a:pt x="47" y="141"/>
                </a:cubicBezTo>
                <a:cubicBezTo>
                  <a:pt x="46" y="140"/>
                  <a:pt x="44" y="140"/>
                  <a:pt x="42" y="140"/>
                </a:cubicBezTo>
                <a:cubicBezTo>
                  <a:pt x="39" y="141"/>
                  <a:pt x="36" y="142"/>
                  <a:pt x="32" y="144"/>
                </a:cubicBezTo>
                <a:cubicBezTo>
                  <a:pt x="28" y="146"/>
                  <a:pt x="25" y="148"/>
                  <a:pt x="23" y="149"/>
                </a:cubicBezTo>
                <a:cubicBezTo>
                  <a:pt x="21" y="150"/>
                  <a:pt x="20" y="152"/>
                  <a:pt x="19" y="154"/>
                </a:cubicBezTo>
                <a:cubicBezTo>
                  <a:pt x="19" y="156"/>
                  <a:pt x="20" y="159"/>
                  <a:pt x="21" y="163"/>
                </a:cubicBezTo>
                <a:cubicBezTo>
                  <a:pt x="21" y="163"/>
                  <a:pt x="22" y="164"/>
                  <a:pt x="22" y="165"/>
                </a:cubicBezTo>
                <a:lnTo>
                  <a:pt x="24" y="169"/>
                </a:lnTo>
                <a:lnTo>
                  <a:pt x="7" y="176"/>
                </a:lnTo>
                <a:cubicBezTo>
                  <a:pt x="3" y="168"/>
                  <a:pt x="1" y="162"/>
                  <a:pt x="1" y="157"/>
                </a:cubicBezTo>
                <a:cubicBezTo>
                  <a:pt x="0" y="152"/>
                  <a:pt x="1" y="148"/>
                  <a:pt x="3" y="145"/>
                </a:cubicBezTo>
                <a:cubicBezTo>
                  <a:pt x="6" y="142"/>
                  <a:pt x="9" y="139"/>
                  <a:pt x="12" y="136"/>
                </a:cubicBezTo>
                <a:cubicBezTo>
                  <a:pt x="16" y="134"/>
                  <a:pt x="21" y="132"/>
                  <a:pt x="27" y="129"/>
                </a:cubicBezTo>
                <a:cubicBezTo>
                  <a:pt x="40" y="123"/>
                  <a:pt x="50" y="122"/>
                  <a:pt x="57" y="125"/>
                </a:cubicBezTo>
                <a:cubicBezTo>
                  <a:pt x="63" y="128"/>
                  <a:pt x="68" y="134"/>
                  <a:pt x="72" y="144"/>
                </a:cubicBezTo>
                <a:cubicBezTo>
                  <a:pt x="75" y="151"/>
                  <a:pt x="77" y="156"/>
                  <a:pt x="76" y="160"/>
                </a:cubicBezTo>
                <a:cubicBezTo>
                  <a:pt x="76" y="164"/>
                  <a:pt x="75" y="168"/>
                  <a:pt x="72" y="171"/>
                </a:cubicBezTo>
                <a:cubicBezTo>
                  <a:pt x="71" y="172"/>
                  <a:pt x="70" y="174"/>
                  <a:pt x="67" y="176"/>
                </a:cubicBezTo>
                <a:cubicBezTo>
                  <a:pt x="65" y="179"/>
                  <a:pt x="63" y="180"/>
                  <a:pt x="62" y="182"/>
                </a:cubicBezTo>
                <a:cubicBezTo>
                  <a:pt x="61" y="183"/>
                  <a:pt x="60" y="184"/>
                  <a:pt x="60" y="186"/>
                </a:cubicBezTo>
                <a:cubicBezTo>
                  <a:pt x="59" y="188"/>
                  <a:pt x="58" y="189"/>
                  <a:pt x="59" y="191"/>
                </a:cubicBezTo>
                <a:cubicBezTo>
                  <a:pt x="59" y="192"/>
                  <a:pt x="60" y="194"/>
                  <a:pt x="61" y="198"/>
                </a:cubicBezTo>
                <a:close/>
                <a:moveTo>
                  <a:pt x="50" y="220"/>
                </a:moveTo>
                <a:lnTo>
                  <a:pt x="67" y="212"/>
                </a:lnTo>
                <a:lnTo>
                  <a:pt x="75" y="231"/>
                </a:lnTo>
                <a:lnTo>
                  <a:pt x="58" y="238"/>
                </a:lnTo>
                <a:lnTo>
                  <a:pt x="50" y="220"/>
                </a:lnTo>
                <a:close/>
                <a:moveTo>
                  <a:pt x="177" y="90"/>
                </a:moveTo>
                <a:lnTo>
                  <a:pt x="158" y="81"/>
                </a:lnTo>
                <a:cubicBezTo>
                  <a:pt x="161" y="75"/>
                  <a:pt x="163" y="70"/>
                  <a:pt x="165" y="68"/>
                </a:cubicBezTo>
                <a:cubicBezTo>
                  <a:pt x="167" y="65"/>
                  <a:pt x="170" y="63"/>
                  <a:pt x="173" y="62"/>
                </a:cubicBezTo>
                <a:cubicBezTo>
                  <a:pt x="177" y="60"/>
                  <a:pt x="182" y="60"/>
                  <a:pt x="188" y="60"/>
                </a:cubicBezTo>
                <a:cubicBezTo>
                  <a:pt x="191" y="60"/>
                  <a:pt x="193" y="61"/>
                  <a:pt x="195" y="61"/>
                </a:cubicBezTo>
                <a:cubicBezTo>
                  <a:pt x="197" y="61"/>
                  <a:pt x="199" y="61"/>
                  <a:pt x="201" y="61"/>
                </a:cubicBezTo>
                <a:cubicBezTo>
                  <a:pt x="203" y="61"/>
                  <a:pt x="204" y="60"/>
                  <a:pt x="205" y="60"/>
                </a:cubicBezTo>
                <a:cubicBezTo>
                  <a:pt x="209" y="58"/>
                  <a:pt x="212" y="55"/>
                  <a:pt x="214" y="50"/>
                </a:cubicBezTo>
                <a:cubicBezTo>
                  <a:pt x="217" y="44"/>
                  <a:pt x="218" y="39"/>
                  <a:pt x="217" y="36"/>
                </a:cubicBezTo>
                <a:cubicBezTo>
                  <a:pt x="217" y="34"/>
                  <a:pt x="215" y="32"/>
                  <a:pt x="213" y="30"/>
                </a:cubicBezTo>
                <a:cubicBezTo>
                  <a:pt x="211" y="29"/>
                  <a:pt x="208" y="27"/>
                  <a:pt x="203" y="25"/>
                </a:cubicBezTo>
                <a:cubicBezTo>
                  <a:pt x="198" y="22"/>
                  <a:pt x="194" y="21"/>
                  <a:pt x="192" y="20"/>
                </a:cubicBezTo>
                <a:cubicBezTo>
                  <a:pt x="189" y="20"/>
                  <a:pt x="187" y="20"/>
                  <a:pt x="185" y="21"/>
                </a:cubicBezTo>
                <a:cubicBezTo>
                  <a:pt x="183" y="22"/>
                  <a:pt x="181" y="24"/>
                  <a:pt x="179" y="29"/>
                </a:cubicBezTo>
                <a:cubicBezTo>
                  <a:pt x="178" y="29"/>
                  <a:pt x="178" y="30"/>
                  <a:pt x="178" y="31"/>
                </a:cubicBezTo>
                <a:lnTo>
                  <a:pt x="175" y="36"/>
                </a:lnTo>
                <a:lnTo>
                  <a:pt x="156" y="26"/>
                </a:lnTo>
                <a:cubicBezTo>
                  <a:pt x="160" y="17"/>
                  <a:pt x="165" y="11"/>
                  <a:pt x="168" y="7"/>
                </a:cubicBezTo>
                <a:cubicBezTo>
                  <a:pt x="172" y="3"/>
                  <a:pt x="176" y="1"/>
                  <a:pt x="180" y="0"/>
                </a:cubicBezTo>
                <a:cubicBezTo>
                  <a:pt x="185" y="0"/>
                  <a:pt x="190" y="0"/>
                  <a:pt x="195" y="2"/>
                </a:cubicBezTo>
                <a:cubicBezTo>
                  <a:pt x="200" y="3"/>
                  <a:pt x="206" y="6"/>
                  <a:pt x="212" y="9"/>
                </a:cubicBezTo>
                <a:cubicBezTo>
                  <a:pt x="227" y="17"/>
                  <a:pt x="236" y="24"/>
                  <a:pt x="238" y="32"/>
                </a:cubicBezTo>
                <a:cubicBezTo>
                  <a:pt x="240" y="39"/>
                  <a:pt x="239" y="48"/>
                  <a:pt x="233" y="60"/>
                </a:cubicBezTo>
                <a:cubicBezTo>
                  <a:pt x="229" y="67"/>
                  <a:pt x="225" y="73"/>
                  <a:pt x="222" y="75"/>
                </a:cubicBezTo>
                <a:cubicBezTo>
                  <a:pt x="218" y="78"/>
                  <a:pt x="214" y="79"/>
                  <a:pt x="209" y="80"/>
                </a:cubicBezTo>
                <a:cubicBezTo>
                  <a:pt x="207" y="80"/>
                  <a:pt x="205" y="80"/>
                  <a:pt x="201" y="79"/>
                </a:cubicBezTo>
                <a:cubicBezTo>
                  <a:pt x="197" y="79"/>
                  <a:pt x="194" y="79"/>
                  <a:pt x="193" y="79"/>
                </a:cubicBezTo>
                <a:cubicBezTo>
                  <a:pt x="191" y="79"/>
                  <a:pt x="189" y="79"/>
                  <a:pt x="187" y="80"/>
                </a:cubicBezTo>
                <a:cubicBezTo>
                  <a:pt x="185" y="80"/>
                  <a:pt x="183" y="81"/>
                  <a:pt x="182" y="82"/>
                </a:cubicBezTo>
                <a:cubicBezTo>
                  <a:pt x="181" y="83"/>
                  <a:pt x="179" y="86"/>
                  <a:pt x="177" y="90"/>
                </a:cubicBezTo>
                <a:close/>
                <a:moveTo>
                  <a:pt x="150" y="96"/>
                </a:moveTo>
                <a:lnTo>
                  <a:pt x="170" y="106"/>
                </a:lnTo>
                <a:lnTo>
                  <a:pt x="159" y="127"/>
                </a:lnTo>
                <a:lnTo>
                  <a:pt x="140" y="117"/>
                </a:lnTo>
                <a:lnTo>
                  <a:pt x="150" y="96"/>
                </a:lnTo>
                <a:close/>
              </a:path>
            </a:pathLst>
          </a:custGeom>
          <a:solidFill>
            <a:srgbClr val="E09085"/>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 name="矩形: 剪去对角 25">
            <a:extLst>
              <a:ext uri="{FF2B5EF4-FFF2-40B4-BE49-F238E27FC236}">
                <a16:creationId xmlns:a16="http://schemas.microsoft.com/office/drawing/2014/main" id="{0047FC5D-B0E8-44FF-AB9E-5DA898C518E4}"/>
              </a:ext>
            </a:extLst>
          </p:cNvPr>
          <p:cNvSpPr/>
          <p:nvPr/>
        </p:nvSpPr>
        <p:spPr>
          <a:xfrm flipV="1">
            <a:off x="6468737" y="2613903"/>
            <a:ext cx="1972018" cy="424722"/>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矩形: 剪去对角 26">
            <a:extLst>
              <a:ext uri="{FF2B5EF4-FFF2-40B4-BE49-F238E27FC236}">
                <a16:creationId xmlns:a16="http://schemas.microsoft.com/office/drawing/2014/main" id="{B44A0FB5-9E67-44B7-99BD-13C52842D5C0}"/>
              </a:ext>
            </a:extLst>
          </p:cNvPr>
          <p:cNvSpPr/>
          <p:nvPr/>
        </p:nvSpPr>
        <p:spPr>
          <a:xfrm rot="10800000" flipV="1">
            <a:off x="9612217" y="4037902"/>
            <a:ext cx="1972018" cy="424724"/>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矩形: 圆角 27">
            <a:extLst>
              <a:ext uri="{FF2B5EF4-FFF2-40B4-BE49-F238E27FC236}">
                <a16:creationId xmlns:a16="http://schemas.microsoft.com/office/drawing/2014/main" id="{77BAA597-007F-47D8-B1E3-4B8B3AE01176}"/>
              </a:ext>
            </a:extLst>
          </p:cNvPr>
          <p:cNvSpPr/>
          <p:nvPr/>
        </p:nvSpPr>
        <p:spPr>
          <a:xfrm rot="18900000">
            <a:off x="1652531" y="3463768"/>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矩形: 圆角 28">
            <a:extLst>
              <a:ext uri="{FF2B5EF4-FFF2-40B4-BE49-F238E27FC236}">
                <a16:creationId xmlns:a16="http://schemas.microsoft.com/office/drawing/2014/main" id="{EA6BD772-E75B-4B28-B28D-68046CBBF089}"/>
              </a:ext>
            </a:extLst>
          </p:cNvPr>
          <p:cNvSpPr/>
          <p:nvPr/>
        </p:nvSpPr>
        <p:spPr>
          <a:xfrm rot="18900000">
            <a:off x="4797237" y="3472387"/>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矩形: 圆角 29">
            <a:extLst>
              <a:ext uri="{FF2B5EF4-FFF2-40B4-BE49-F238E27FC236}">
                <a16:creationId xmlns:a16="http://schemas.microsoft.com/office/drawing/2014/main" id="{8302A614-9C33-4EA2-A548-0CEEE6606F6E}"/>
              </a:ext>
            </a:extLst>
          </p:cNvPr>
          <p:cNvSpPr/>
          <p:nvPr/>
        </p:nvSpPr>
        <p:spPr>
          <a:xfrm rot="18900000">
            <a:off x="7377966" y="3484484"/>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 name="矩形: 圆角 30">
            <a:extLst>
              <a:ext uri="{FF2B5EF4-FFF2-40B4-BE49-F238E27FC236}">
                <a16:creationId xmlns:a16="http://schemas.microsoft.com/office/drawing/2014/main" id="{E8563F7D-FEAB-40B4-B3A2-C38FADCD66F6}"/>
              </a:ext>
            </a:extLst>
          </p:cNvPr>
          <p:cNvSpPr/>
          <p:nvPr/>
        </p:nvSpPr>
        <p:spPr>
          <a:xfrm rot="18900000">
            <a:off x="10522672" y="3493103"/>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文本框 31">
            <a:extLst>
              <a:ext uri="{FF2B5EF4-FFF2-40B4-BE49-F238E27FC236}">
                <a16:creationId xmlns:a16="http://schemas.microsoft.com/office/drawing/2014/main" id="{B30D2801-B88D-43A1-9568-1E5CE279F51A}"/>
              </a:ext>
            </a:extLst>
          </p:cNvPr>
          <p:cNvSpPr txBox="1"/>
          <p:nvPr/>
        </p:nvSpPr>
        <p:spPr>
          <a:xfrm>
            <a:off x="3483616" y="3998126"/>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优势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2</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4" name="文本框 33">
            <a:extLst>
              <a:ext uri="{FF2B5EF4-FFF2-40B4-BE49-F238E27FC236}">
                <a16:creationId xmlns:a16="http://schemas.microsoft.com/office/drawing/2014/main" id="{5475ED69-8DC1-4DBB-9601-B7323BD90CB3}"/>
              </a:ext>
            </a:extLst>
          </p:cNvPr>
          <p:cNvSpPr txBox="1"/>
          <p:nvPr/>
        </p:nvSpPr>
        <p:spPr>
          <a:xfrm>
            <a:off x="9178070" y="4003869"/>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劣势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2</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6" name="文本框 35">
            <a:extLst>
              <a:ext uri="{FF2B5EF4-FFF2-40B4-BE49-F238E27FC236}">
                <a16:creationId xmlns:a16="http://schemas.microsoft.com/office/drawing/2014/main" id="{E524D36E-EFCD-4DA8-B550-5CEA2B209601}"/>
              </a:ext>
            </a:extLst>
          </p:cNvPr>
          <p:cNvSpPr txBox="1"/>
          <p:nvPr/>
        </p:nvSpPr>
        <p:spPr>
          <a:xfrm>
            <a:off x="6073287" y="2595263"/>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劣势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1</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8" name="文本框 37">
            <a:extLst>
              <a:ext uri="{FF2B5EF4-FFF2-40B4-BE49-F238E27FC236}">
                <a16:creationId xmlns:a16="http://schemas.microsoft.com/office/drawing/2014/main" id="{C0A344CD-3A76-4B6F-ADEA-E0AA7577223A}"/>
              </a:ext>
            </a:extLst>
          </p:cNvPr>
          <p:cNvSpPr txBox="1"/>
          <p:nvPr/>
        </p:nvSpPr>
        <p:spPr>
          <a:xfrm>
            <a:off x="351997" y="2582436"/>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优势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1</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9" name="矩形 38">
            <a:extLst>
              <a:ext uri="{FF2B5EF4-FFF2-40B4-BE49-F238E27FC236}">
                <a16:creationId xmlns:a16="http://schemas.microsoft.com/office/drawing/2014/main" id="{362E63FE-E4FC-4911-BC7A-1443A263124E}"/>
              </a:ext>
            </a:extLst>
          </p:cNvPr>
          <p:cNvSpPr/>
          <p:nvPr/>
        </p:nvSpPr>
        <p:spPr>
          <a:xfrm>
            <a:off x="683437" y="1534557"/>
            <a:ext cx="2171086" cy="954044"/>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9595B"/>
                </a:solidFill>
                <a:effectLst/>
                <a:uLnTx/>
                <a:uFillTx/>
                <a:cs typeface="+mn-ea"/>
                <a:sym typeface="+mn-lt"/>
              </a:rPr>
              <a:t>相较于暴力轮询</a:t>
            </a:r>
            <a:r>
              <a:rPr kumimoji="0" lang="en-US" altLang="zh-CN" sz="1100" b="0" i="0" u="none" strike="noStrike" kern="1200" cap="none" spc="0" normalizeH="0" baseline="0" noProof="0" dirty="0">
                <a:ln>
                  <a:noFill/>
                </a:ln>
                <a:solidFill>
                  <a:srgbClr val="59595B"/>
                </a:solidFill>
                <a:effectLst/>
                <a:uLnTx/>
                <a:uFillTx/>
                <a:cs typeface="+mn-ea"/>
                <a:sym typeface="+mn-lt"/>
              </a:rPr>
              <a:t>O(</a:t>
            </a:r>
            <a:r>
              <a:rPr kumimoji="0" lang="en-US" altLang="zh-CN" sz="1100" b="0" i="0" u="none" strike="noStrike" kern="1200" cap="none" spc="0" normalizeH="0" baseline="0" noProof="0" dirty="0" err="1">
                <a:ln>
                  <a:noFill/>
                </a:ln>
                <a:solidFill>
                  <a:srgbClr val="59595B"/>
                </a:solidFill>
                <a:effectLst/>
                <a:uLnTx/>
                <a:uFillTx/>
                <a:cs typeface="+mn-ea"/>
                <a:sym typeface="+mn-lt"/>
              </a:rPr>
              <a:t>mn</a:t>
            </a:r>
            <a:r>
              <a:rPr kumimoji="0" lang="en-US" altLang="zh-CN" sz="1100" b="0" i="0" u="none" strike="noStrike" kern="1200" cap="none" spc="0" normalizeH="0" baseline="0" noProof="0" dirty="0">
                <a:ln>
                  <a:noFill/>
                </a:ln>
                <a:solidFill>
                  <a:srgbClr val="59595B"/>
                </a:solidFill>
                <a:effectLst/>
                <a:uLnTx/>
                <a:uFillTx/>
                <a:cs typeface="+mn-ea"/>
                <a:sym typeface="+mn-lt"/>
              </a:rPr>
              <a:t>)</a:t>
            </a:r>
            <a:r>
              <a:rPr kumimoji="0" lang="zh-CN" altLang="en-US" sz="1100" b="0" i="0" u="none" strike="noStrike" kern="1200" cap="none" spc="0" normalizeH="0" baseline="0" noProof="0" dirty="0">
                <a:ln>
                  <a:noFill/>
                </a:ln>
                <a:solidFill>
                  <a:srgbClr val="59595B"/>
                </a:solidFill>
                <a:effectLst/>
                <a:uLnTx/>
                <a:uFillTx/>
                <a:cs typeface="+mn-ea"/>
                <a:sym typeface="+mn-lt"/>
              </a:rPr>
              <a:t>的时间复杂度</a:t>
            </a:r>
            <a:r>
              <a:rPr kumimoji="0" lang="en-US" altLang="zh-CN" sz="1100" b="0" i="0" u="none" strike="noStrike" kern="1200" cap="none" spc="0" normalizeH="0" baseline="0" noProof="0" dirty="0">
                <a:ln>
                  <a:noFill/>
                </a:ln>
                <a:solidFill>
                  <a:srgbClr val="59595B"/>
                </a:solidFill>
                <a:effectLst/>
                <a:uLnTx/>
                <a:uFillTx/>
                <a:cs typeface="+mn-ea"/>
                <a:sym typeface="+mn-lt"/>
              </a:rPr>
              <a:t>, KMP</a:t>
            </a:r>
            <a:r>
              <a:rPr kumimoji="0" lang="zh-CN" altLang="en-US" sz="1100" b="0" i="0" u="none" strike="noStrike" kern="1200" cap="none" spc="0" normalizeH="0" baseline="0" noProof="0" dirty="0">
                <a:ln>
                  <a:noFill/>
                </a:ln>
                <a:solidFill>
                  <a:srgbClr val="59595B"/>
                </a:solidFill>
                <a:effectLst/>
                <a:uLnTx/>
                <a:uFillTx/>
                <a:cs typeface="+mn-ea"/>
                <a:sym typeface="+mn-lt"/>
              </a:rPr>
              <a:t>算法在单模匹配时的时间复杂度降到</a:t>
            </a:r>
            <a:r>
              <a:rPr kumimoji="0" lang="en-US" altLang="zh-CN" sz="1100" b="0" i="0" u="none" strike="noStrike" kern="1200" cap="none" spc="0" normalizeH="0" baseline="0" noProof="0" dirty="0">
                <a:ln>
                  <a:noFill/>
                </a:ln>
                <a:solidFill>
                  <a:srgbClr val="59595B"/>
                </a:solidFill>
                <a:effectLst/>
                <a:uLnTx/>
                <a:uFillTx/>
                <a:cs typeface="+mn-ea"/>
                <a:sym typeface="+mn-lt"/>
              </a:rPr>
              <a:t>O(</a:t>
            </a:r>
            <a:r>
              <a:rPr kumimoji="0" lang="en-US" altLang="zh-CN" sz="1100" b="0" i="0" u="none" strike="noStrike" kern="1200" cap="none" spc="0" normalizeH="0" baseline="0" noProof="0" dirty="0" err="1">
                <a:ln>
                  <a:noFill/>
                </a:ln>
                <a:solidFill>
                  <a:srgbClr val="59595B"/>
                </a:solidFill>
                <a:effectLst/>
                <a:uLnTx/>
                <a:uFillTx/>
                <a:cs typeface="+mn-ea"/>
                <a:sym typeface="+mn-lt"/>
              </a:rPr>
              <a:t>m+n</a:t>
            </a:r>
            <a:r>
              <a:rPr kumimoji="0" lang="en-US" altLang="zh-CN" sz="1100" b="0" i="0" u="none" strike="noStrike" kern="1200" cap="none" spc="0" normalizeH="0" baseline="0" noProof="0" dirty="0">
                <a:ln>
                  <a:noFill/>
                </a:ln>
                <a:solidFill>
                  <a:srgbClr val="59595B"/>
                </a:solidFill>
                <a:effectLst/>
                <a:uLnTx/>
                <a:uFillTx/>
                <a:cs typeface="+mn-ea"/>
                <a:sym typeface="+mn-lt"/>
              </a:rPr>
              <a:t>)</a:t>
            </a:r>
            <a:r>
              <a:rPr kumimoji="0" lang="zh-CN" altLang="en-US" sz="1100" b="0" i="0" u="none" strike="noStrike" kern="1200" cap="none" spc="0" normalizeH="0" baseline="0" noProof="0" dirty="0">
                <a:ln>
                  <a:noFill/>
                </a:ln>
                <a:solidFill>
                  <a:srgbClr val="59595B"/>
                </a:solidFill>
                <a:effectLst/>
                <a:uLnTx/>
                <a:uFillTx/>
                <a:cs typeface="+mn-ea"/>
                <a:sym typeface="+mn-lt"/>
              </a:rPr>
              <a:t>的水平</a:t>
            </a:r>
            <a:r>
              <a:rPr lang="zh-CN" altLang="en-US" sz="1100" dirty="0">
                <a:solidFill>
                  <a:srgbClr val="59595B"/>
                </a:solidFill>
                <a:cs typeface="+mn-ea"/>
                <a:sym typeface="+mn-lt"/>
              </a:rPr>
              <a:t>，性能有所提高</a:t>
            </a:r>
            <a:endParaRPr kumimoji="1" lang="zh-CN" altLang="en-US" sz="1100" b="0" i="0" u="none" strike="noStrike" kern="1200" cap="none" spc="0" normalizeH="0" baseline="0" noProof="0" dirty="0">
              <a:ln>
                <a:noFill/>
              </a:ln>
              <a:solidFill>
                <a:srgbClr val="59595B"/>
              </a:solidFill>
              <a:effectLst/>
              <a:uLnTx/>
              <a:uFillTx/>
              <a:cs typeface="+mn-ea"/>
              <a:sym typeface="+mn-lt"/>
            </a:endParaRPr>
          </a:p>
        </p:txBody>
      </p:sp>
      <p:pic>
        <p:nvPicPr>
          <p:cNvPr id="40" name="图片 39">
            <a:extLst>
              <a:ext uri="{FF2B5EF4-FFF2-40B4-BE49-F238E27FC236}">
                <a16:creationId xmlns:a16="http://schemas.microsoft.com/office/drawing/2014/main" id="{4E677A68-1821-4FF7-8873-6A8E01F44804}"/>
              </a:ext>
            </a:extLst>
          </p:cNvPr>
          <p:cNvPicPr>
            <a:picLocks noChangeAspect="1"/>
          </p:cNvPicPr>
          <p:nvPr/>
        </p:nvPicPr>
        <p:blipFill>
          <a:blip r:embed="rId2">
            <a:extLst>
              <a:ext uri="{28A0092B-C50C-407E-A947-70E740481C1C}">
                <a14:useLocalDpi xmlns:a14="http://schemas.microsoft.com/office/drawing/2010/main" val="0"/>
              </a:ext>
            </a:extLst>
          </a:blip>
          <a:srcRect l="888" r="888"/>
          <a:stretch/>
        </p:blipFill>
        <p:spPr>
          <a:xfrm>
            <a:off x="6891899" y="216919"/>
            <a:ext cx="587375" cy="581381"/>
          </a:xfrm>
          <a:prstGeom prst="rect">
            <a:avLst/>
          </a:prstGeom>
        </p:spPr>
      </p:pic>
      <p:sp>
        <p:nvSpPr>
          <p:cNvPr id="41" name="矩形 40">
            <a:extLst>
              <a:ext uri="{FF2B5EF4-FFF2-40B4-BE49-F238E27FC236}">
                <a16:creationId xmlns:a16="http://schemas.microsoft.com/office/drawing/2014/main" id="{5C3EBF85-30E9-41A2-A1BB-7E49A570F5C6}"/>
              </a:ext>
            </a:extLst>
          </p:cNvPr>
          <p:cNvSpPr/>
          <p:nvPr/>
        </p:nvSpPr>
        <p:spPr>
          <a:xfrm>
            <a:off x="6287388" y="1175956"/>
            <a:ext cx="2685529" cy="1394164"/>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9595B"/>
                </a:solidFill>
                <a:effectLst/>
                <a:uLnTx/>
                <a:uFillTx/>
                <a:cs typeface="+mn-ea"/>
                <a:sym typeface="+mn-lt"/>
              </a:rPr>
              <a:t>实际业务场景基本不会有什么单模匹配场景，面对多模场景和暴力轮询也是换汤不换药，也得每个模式串都进行匹配，甚至还需要为每个模式串缓存</a:t>
            </a:r>
            <a:r>
              <a:rPr kumimoji="0" lang="en-US" altLang="zh-CN" sz="1100" b="0" i="0" u="none" strike="noStrike" kern="1200" cap="none" spc="0" normalizeH="0" baseline="0" noProof="0" dirty="0">
                <a:ln>
                  <a:noFill/>
                </a:ln>
                <a:solidFill>
                  <a:srgbClr val="59595B"/>
                </a:solidFill>
                <a:effectLst/>
                <a:uLnTx/>
                <a:uFillTx/>
                <a:cs typeface="+mn-ea"/>
                <a:sym typeface="+mn-lt"/>
              </a:rPr>
              <a:t>next</a:t>
            </a:r>
            <a:r>
              <a:rPr kumimoji="0" lang="zh-CN" altLang="en-US" sz="1100" b="0" i="0" u="none" strike="noStrike" kern="1200" cap="none" spc="0" normalizeH="0" baseline="0" noProof="0" dirty="0">
                <a:ln>
                  <a:noFill/>
                </a:ln>
                <a:solidFill>
                  <a:srgbClr val="59595B"/>
                </a:solidFill>
                <a:effectLst/>
                <a:uLnTx/>
                <a:uFillTx/>
                <a:cs typeface="+mn-ea"/>
                <a:sym typeface="+mn-lt"/>
              </a:rPr>
              <a:t>数组，空间消耗大换来的时间收益很小</a:t>
            </a:r>
            <a:endParaRPr kumimoji="0" lang="en-US" altLang="zh-CN" sz="1100" b="0" i="0" u="none" strike="noStrike" kern="1200" cap="none" spc="0" normalizeH="0" baseline="0" noProof="0" dirty="0">
              <a:ln>
                <a:noFill/>
              </a:ln>
              <a:solidFill>
                <a:srgbClr val="59595B"/>
              </a:solidFill>
              <a:effectLst/>
              <a:uLnTx/>
              <a:uFillTx/>
              <a:cs typeface="+mn-ea"/>
              <a:sym typeface="+mn-lt"/>
            </a:endParaRPr>
          </a:p>
        </p:txBody>
      </p:sp>
      <p:sp>
        <p:nvSpPr>
          <p:cNvPr id="42" name="矩形 41">
            <a:extLst>
              <a:ext uri="{FF2B5EF4-FFF2-40B4-BE49-F238E27FC236}">
                <a16:creationId xmlns:a16="http://schemas.microsoft.com/office/drawing/2014/main" id="{D68FA9EB-049F-4C29-8B3F-89FB66AA9E01}"/>
              </a:ext>
            </a:extLst>
          </p:cNvPr>
          <p:cNvSpPr/>
          <p:nvPr/>
        </p:nvSpPr>
        <p:spPr>
          <a:xfrm>
            <a:off x="3553492" y="4558168"/>
            <a:ext cx="2874439" cy="1174104"/>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9595B"/>
                </a:solidFill>
                <a:effectLst/>
                <a:uLnTx/>
                <a:uFillTx/>
                <a:cs typeface="+mn-ea"/>
                <a:sym typeface="+mn-lt"/>
              </a:rPr>
              <a:t>这是一个存在于梦里的场景，我除了在算法竞赛中碰到过，没见过其他场景</a:t>
            </a:r>
            <a:endParaRPr kumimoji="0" lang="en-US" altLang="zh-CN" sz="1100" b="0" i="0" u="none" strike="noStrike" kern="1200" cap="none" spc="0" normalizeH="0" baseline="0" noProof="0" dirty="0">
              <a:ln>
                <a:noFill/>
              </a:ln>
              <a:solidFill>
                <a:srgbClr val="59595B"/>
              </a:solidFill>
              <a:effectLst/>
              <a:uLnTx/>
              <a:uFillTx/>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FF0000"/>
                </a:solidFill>
                <a:effectLst/>
                <a:uLnTx/>
                <a:uFillTx/>
                <a:cs typeface="+mn-ea"/>
                <a:sym typeface="+mn-lt"/>
              </a:rPr>
              <a:t>模式串单个，主串多个</a:t>
            </a:r>
            <a:r>
              <a:rPr kumimoji="0" lang="zh-CN" altLang="en-US" sz="1100" b="0" i="0" u="none" strike="noStrike" kern="1200" cap="none" spc="0" normalizeH="0" baseline="0" noProof="0" dirty="0">
                <a:ln>
                  <a:noFill/>
                </a:ln>
                <a:solidFill>
                  <a:srgbClr val="59595B"/>
                </a:solidFill>
                <a:effectLst/>
                <a:uLnTx/>
                <a:uFillTx/>
                <a:cs typeface="+mn-ea"/>
                <a:sym typeface="+mn-lt"/>
              </a:rPr>
              <a:t>，对多个主串进行该模式串的匹配</a:t>
            </a:r>
            <a:r>
              <a:rPr kumimoji="0" lang="en-US" altLang="zh-CN" sz="1100" b="0" i="0" u="none" strike="noStrike" kern="1200" cap="none" spc="0" normalizeH="0" baseline="0" noProof="0" dirty="0">
                <a:ln>
                  <a:noFill/>
                </a:ln>
                <a:solidFill>
                  <a:srgbClr val="59595B"/>
                </a:solidFill>
                <a:effectLst/>
                <a:uLnTx/>
                <a:uFillTx/>
                <a:cs typeface="+mn-ea"/>
                <a:sym typeface="+mn-lt"/>
              </a:rPr>
              <a:t>/</a:t>
            </a:r>
            <a:r>
              <a:rPr kumimoji="0" lang="zh-CN" altLang="en-US" sz="1100" b="0" i="0" u="none" strike="noStrike" kern="1200" cap="none" spc="0" normalizeH="0" baseline="0" noProof="0" dirty="0">
                <a:ln>
                  <a:noFill/>
                </a:ln>
                <a:solidFill>
                  <a:srgbClr val="59595B"/>
                </a:solidFill>
                <a:effectLst/>
                <a:uLnTx/>
                <a:uFillTx/>
                <a:cs typeface="+mn-ea"/>
                <a:sym typeface="+mn-lt"/>
              </a:rPr>
              <a:t>屏蔽</a:t>
            </a:r>
            <a:r>
              <a:rPr kumimoji="0" lang="en-US" altLang="zh-CN" sz="1100" b="0" i="0" u="none" strike="noStrike" kern="1200" cap="none" spc="0" normalizeH="0" baseline="0" noProof="0" dirty="0">
                <a:ln>
                  <a:noFill/>
                </a:ln>
                <a:solidFill>
                  <a:srgbClr val="59595B"/>
                </a:solidFill>
                <a:effectLst/>
                <a:uLnTx/>
                <a:uFillTx/>
                <a:cs typeface="+mn-ea"/>
                <a:sym typeface="+mn-lt"/>
              </a:rPr>
              <a:t>/</a:t>
            </a:r>
            <a:r>
              <a:rPr kumimoji="0" lang="zh-CN" altLang="en-US" sz="1100" b="0" i="0" u="none" strike="noStrike" kern="1200" cap="none" spc="0" normalizeH="0" baseline="0" noProof="0" dirty="0">
                <a:ln>
                  <a:noFill/>
                </a:ln>
                <a:solidFill>
                  <a:srgbClr val="59595B"/>
                </a:solidFill>
                <a:effectLst/>
                <a:uLnTx/>
                <a:uFillTx/>
                <a:cs typeface="+mn-ea"/>
                <a:sym typeface="+mn-lt"/>
              </a:rPr>
              <a:t>检查等操作，该情况下</a:t>
            </a:r>
            <a:r>
              <a:rPr kumimoji="0" lang="en-US" altLang="zh-CN" sz="1100" b="0" i="0" u="none" strike="noStrike" kern="1200" cap="none" spc="0" normalizeH="0" baseline="0" noProof="0" dirty="0">
                <a:ln>
                  <a:noFill/>
                </a:ln>
                <a:solidFill>
                  <a:srgbClr val="59595B"/>
                </a:solidFill>
                <a:effectLst/>
                <a:uLnTx/>
                <a:uFillTx/>
                <a:cs typeface="+mn-ea"/>
                <a:sym typeface="+mn-lt"/>
              </a:rPr>
              <a:t>KMP</a:t>
            </a:r>
            <a:r>
              <a:rPr kumimoji="0" lang="zh-CN" altLang="en-US" sz="1100" b="0" i="0" u="none" strike="noStrike" kern="1200" cap="none" spc="0" normalizeH="0" baseline="0" noProof="0" dirty="0">
                <a:ln>
                  <a:noFill/>
                </a:ln>
                <a:solidFill>
                  <a:srgbClr val="59595B"/>
                </a:solidFill>
                <a:effectLst/>
                <a:uLnTx/>
                <a:uFillTx/>
                <a:cs typeface="+mn-ea"/>
                <a:sym typeface="+mn-lt"/>
              </a:rPr>
              <a:t>算法是针对该方案的最优解</a:t>
            </a:r>
            <a:endParaRPr kumimoji="0" lang="en-US" altLang="zh-CN" sz="1100" b="0" i="0" u="none" strike="noStrike" kern="1200" cap="none" spc="0" normalizeH="0" baseline="0" noProof="0" dirty="0">
              <a:ln>
                <a:noFill/>
              </a:ln>
              <a:solidFill>
                <a:srgbClr val="59595B"/>
              </a:solidFill>
              <a:effectLst/>
              <a:uLnTx/>
              <a:uFillTx/>
              <a:cs typeface="+mn-ea"/>
              <a:sym typeface="+mn-lt"/>
            </a:endParaRPr>
          </a:p>
        </p:txBody>
      </p:sp>
      <p:sp>
        <p:nvSpPr>
          <p:cNvPr id="43" name="矩形 42">
            <a:extLst>
              <a:ext uri="{FF2B5EF4-FFF2-40B4-BE49-F238E27FC236}">
                <a16:creationId xmlns:a16="http://schemas.microsoft.com/office/drawing/2014/main" id="{F628AAC1-4B19-4EFE-AB44-0B59DFE9146B}"/>
              </a:ext>
            </a:extLst>
          </p:cNvPr>
          <p:cNvSpPr/>
          <p:nvPr/>
        </p:nvSpPr>
        <p:spPr>
          <a:xfrm>
            <a:off x="9178071" y="4558168"/>
            <a:ext cx="2874438" cy="1394934"/>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9595B"/>
                </a:solidFill>
                <a:effectLst/>
                <a:uLnTx/>
                <a:uFillTx/>
                <a:cs typeface="+mn-ea"/>
                <a:sym typeface="+mn-lt"/>
              </a:rPr>
              <a:t>利用动态规划中记忆化的思想进行建立</a:t>
            </a:r>
            <a:r>
              <a:rPr kumimoji="0" lang="en-US" altLang="zh-CN" sz="1100" b="0" i="0" u="none" strike="noStrike" kern="1200" cap="none" spc="0" normalizeH="0" baseline="0" noProof="0" dirty="0">
                <a:ln>
                  <a:noFill/>
                </a:ln>
                <a:solidFill>
                  <a:srgbClr val="59595B"/>
                </a:solidFill>
                <a:effectLst/>
                <a:uLnTx/>
                <a:uFillTx/>
                <a:cs typeface="+mn-ea"/>
                <a:sym typeface="+mn-lt"/>
              </a:rPr>
              <a:t>next</a:t>
            </a:r>
            <a:r>
              <a:rPr kumimoji="0" lang="zh-CN" altLang="en-US" sz="1100" b="0" i="0" u="none" strike="noStrike" kern="1200" cap="none" spc="0" normalizeH="0" baseline="0" noProof="0" dirty="0">
                <a:ln>
                  <a:noFill/>
                </a:ln>
                <a:solidFill>
                  <a:srgbClr val="59595B"/>
                </a:solidFill>
                <a:effectLst/>
                <a:uLnTx/>
                <a:uFillTx/>
                <a:cs typeface="+mn-ea"/>
                <a:sym typeface="+mn-lt"/>
              </a:rPr>
              <a:t>数组，可读性较差，有理解成本</a:t>
            </a:r>
            <a:endParaRPr kumimoji="0" lang="en-US" altLang="zh-CN" sz="1100" b="0" i="0" u="none" strike="noStrike" kern="1200" cap="none" spc="0" normalizeH="0" baseline="0" noProof="0" dirty="0">
              <a:ln>
                <a:noFill/>
              </a:ln>
              <a:solidFill>
                <a:srgbClr val="59595B"/>
              </a:solidFill>
              <a:effectLst/>
              <a:uLnTx/>
              <a:uFillTx/>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9595B"/>
                </a:solidFill>
                <a:effectLst/>
                <a:uLnTx/>
                <a:uFillTx/>
                <a:cs typeface="+mn-ea"/>
                <a:sym typeface="+mn-lt"/>
              </a:rPr>
              <a:t>只能说这种对暴力算法的</a:t>
            </a:r>
            <a:r>
              <a:rPr kumimoji="0" lang="zh-CN" altLang="en-US" sz="1100" b="0" i="0" u="none" strike="noStrike" kern="1200" cap="none" spc="0" normalizeH="0" baseline="0" noProof="0" dirty="0">
                <a:ln>
                  <a:noFill/>
                </a:ln>
                <a:solidFill>
                  <a:srgbClr val="FF0000"/>
                </a:solidFill>
                <a:effectLst/>
                <a:uLnTx/>
                <a:uFillTx/>
                <a:cs typeface="+mn-ea"/>
                <a:sym typeface="+mn-lt"/>
              </a:rPr>
              <a:t>优化思想</a:t>
            </a:r>
            <a:r>
              <a:rPr kumimoji="0" lang="zh-CN" altLang="en-US" sz="1100" b="0" i="0" u="none" strike="noStrike" kern="1200" cap="none" spc="0" normalizeH="0" baseline="0" noProof="0" dirty="0">
                <a:ln>
                  <a:noFill/>
                </a:ln>
                <a:solidFill>
                  <a:srgbClr val="59595B"/>
                </a:solidFill>
                <a:effectLst/>
                <a:uLnTx/>
                <a:uFillTx/>
                <a:cs typeface="+mn-ea"/>
                <a:sym typeface="+mn-lt"/>
              </a:rPr>
              <a:t>可以为后面对字典树的优化做一个铺垫吧，对暴力算法的优化并不能完全体现出它的价值</a:t>
            </a:r>
            <a:endParaRPr kumimoji="0" lang="en-US" altLang="zh-CN" sz="1100" b="0" i="0" u="none" strike="noStrike" kern="1200" cap="none" spc="0" normalizeH="0" baseline="0" noProof="0" dirty="0">
              <a:ln>
                <a:noFill/>
              </a:ln>
              <a:solidFill>
                <a:srgbClr val="59595B"/>
              </a:solidFill>
              <a:effectLst/>
              <a:uLnTx/>
              <a:uFillTx/>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endParaRPr kumimoji="0" lang="en-US" altLang="zh-CN" sz="1100" b="0" i="0" u="none" strike="noStrike" kern="1200" cap="none" spc="0" normalizeH="0" baseline="0" noProof="0" dirty="0">
              <a:ln>
                <a:noFill/>
              </a:ln>
              <a:solidFill>
                <a:srgbClr val="59595B"/>
              </a:solidFill>
              <a:effectLst/>
              <a:uLnTx/>
              <a:uFillTx/>
              <a:cs typeface="+mn-ea"/>
              <a:sym typeface="+mn-lt"/>
            </a:endParaRPr>
          </a:p>
        </p:txBody>
      </p:sp>
    </p:spTree>
    <p:extLst>
      <p:ext uri="{BB962C8B-B14F-4D97-AF65-F5344CB8AC3E}">
        <p14:creationId xmlns:p14="http://schemas.microsoft.com/office/powerpoint/2010/main" val="69260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fill="hold"/>
                                        <p:tgtEl>
                                          <p:spTgt spid="32"/>
                                        </p:tgtEl>
                                        <p:attrNameLst>
                                          <p:attrName>ppt_x</p:attrName>
                                        </p:attrNameLst>
                                      </p:cBhvr>
                                      <p:tavLst>
                                        <p:tav tm="0">
                                          <p:val>
                                            <p:strVal val="#ppt_x"/>
                                          </p:val>
                                        </p:tav>
                                        <p:tav tm="100000">
                                          <p:val>
                                            <p:strVal val="#ppt_x"/>
                                          </p:val>
                                        </p:tav>
                                      </p:tavLst>
                                    </p:anim>
                                    <p:anim calcmode="lin" valueType="num">
                                      <p:cBhvr additive="base">
                                        <p:cTn id="22" dur="500" fill="hold"/>
                                        <p:tgtEl>
                                          <p:spTgt spid="3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fill="hold"/>
                                        <p:tgtEl>
                                          <p:spTgt spid="43"/>
                                        </p:tgtEl>
                                        <p:attrNameLst>
                                          <p:attrName>ppt_x</p:attrName>
                                        </p:attrNameLst>
                                      </p:cBhvr>
                                      <p:tavLst>
                                        <p:tav tm="0">
                                          <p:val>
                                            <p:strVal val="#ppt_x"/>
                                          </p:val>
                                        </p:tav>
                                        <p:tav tm="100000">
                                          <p:val>
                                            <p:strVal val="#ppt_x"/>
                                          </p:val>
                                        </p:tav>
                                      </p:tavLst>
                                    </p:anim>
                                    <p:anim calcmode="lin" valueType="num">
                                      <p:cBhvr additive="base">
                                        <p:cTn id="5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6" grpId="0" animBg="1"/>
      <p:bldP spid="27" grpId="0" animBg="1"/>
      <p:bldP spid="32" grpId="0"/>
      <p:bldP spid="34" grpId="0"/>
      <p:bldP spid="39" grpId="0"/>
      <p:bldP spid="41" grpId="0"/>
      <p:bldP spid="42"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69B751-EB71-4721-9059-684C1680F8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87474"/>
            <a:ext cx="5080000" cy="6467092"/>
          </a:xfrm>
          <a:prstGeom prst="rect">
            <a:avLst/>
          </a:prstGeom>
        </p:spPr>
      </p:pic>
      <p:sp>
        <p:nvSpPr>
          <p:cNvPr id="3" name="文本框 2">
            <a:extLst>
              <a:ext uri="{FF2B5EF4-FFF2-40B4-BE49-F238E27FC236}">
                <a16:creationId xmlns:a16="http://schemas.microsoft.com/office/drawing/2014/main" id="{E2B1A262-1DB9-4EAD-8C4B-01DC2C41649E}"/>
              </a:ext>
            </a:extLst>
          </p:cNvPr>
          <p:cNvSpPr txBox="1"/>
          <p:nvPr/>
        </p:nvSpPr>
        <p:spPr>
          <a:xfrm>
            <a:off x="7534799" y="2736245"/>
            <a:ext cx="2766549" cy="58477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err="1">
                <a:ln>
                  <a:noFill/>
                </a:ln>
                <a:solidFill>
                  <a:srgbClr val="E09085"/>
                </a:solidFill>
                <a:effectLst/>
                <a:uLnTx/>
                <a:uFillTx/>
                <a:latin typeface="+mn-lt"/>
                <a:ea typeface="+mn-ea"/>
                <a:cs typeface="+mn-ea"/>
                <a:sym typeface="+mn-lt"/>
              </a:rPr>
              <a:t>Trie</a:t>
            </a:r>
            <a:r>
              <a:rPr kumimoji="0" lang="zh-CN" altLang="en-US" sz="3200" b="0" i="0" u="none" strike="noStrike" kern="1200" cap="none" spc="0" normalizeH="0" baseline="0" noProof="0" dirty="0">
                <a:ln>
                  <a:noFill/>
                </a:ln>
                <a:solidFill>
                  <a:srgbClr val="E09085"/>
                </a:solidFill>
                <a:effectLst/>
                <a:uLnTx/>
                <a:uFillTx/>
                <a:latin typeface="+mn-lt"/>
                <a:ea typeface="+mn-ea"/>
                <a:cs typeface="+mn-ea"/>
                <a:sym typeface="+mn-lt"/>
              </a:rPr>
              <a:t>字典树</a:t>
            </a:r>
          </a:p>
        </p:txBody>
      </p:sp>
      <p:sp>
        <p:nvSpPr>
          <p:cNvPr id="4" name="矩形 3">
            <a:extLst>
              <a:ext uri="{FF2B5EF4-FFF2-40B4-BE49-F238E27FC236}">
                <a16:creationId xmlns:a16="http://schemas.microsoft.com/office/drawing/2014/main" id="{52FAC346-0427-4AFF-BE21-587554819280}"/>
              </a:ext>
            </a:extLst>
          </p:cNvPr>
          <p:cNvSpPr/>
          <p:nvPr/>
        </p:nvSpPr>
        <p:spPr>
          <a:xfrm>
            <a:off x="7369826" y="3392710"/>
            <a:ext cx="3096494" cy="135158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巧妙利用树结构实现词库查询</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直接压掉了词库的轮询</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大幅减小时间复杂度</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适合多模匹配</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 name="文本框 4">
            <a:extLst>
              <a:ext uri="{FF2B5EF4-FFF2-40B4-BE49-F238E27FC236}">
                <a16:creationId xmlns:a16="http://schemas.microsoft.com/office/drawing/2014/main" id="{A21DF23D-3896-47ED-B7F5-0EAFD5D48DCF}"/>
              </a:ext>
            </a:extLst>
          </p:cNvPr>
          <p:cNvSpPr txBox="1"/>
          <p:nvPr/>
        </p:nvSpPr>
        <p:spPr>
          <a:xfrm>
            <a:off x="8471807" y="1556559"/>
            <a:ext cx="89253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black">
                    <a:lumMod val="75000"/>
                    <a:lumOff val="25000"/>
                  </a:prstClr>
                </a:solidFill>
                <a:effectLst/>
                <a:uLnTx/>
                <a:uFillTx/>
                <a:cs typeface="+mn-ea"/>
                <a:sym typeface="+mn-lt"/>
              </a:rPr>
              <a:t>叁</a:t>
            </a:r>
          </a:p>
        </p:txBody>
      </p:sp>
      <p:grpSp>
        <p:nvGrpSpPr>
          <p:cNvPr id="9" name="组合 8">
            <a:extLst>
              <a:ext uri="{FF2B5EF4-FFF2-40B4-BE49-F238E27FC236}">
                <a16:creationId xmlns:a16="http://schemas.microsoft.com/office/drawing/2014/main" id="{C3B24051-A8C8-429E-99DC-E107F4DCF06F}"/>
              </a:ext>
            </a:extLst>
          </p:cNvPr>
          <p:cNvGrpSpPr/>
          <p:nvPr/>
        </p:nvGrpSpPr>
        <p:grpSpPr>
          <a:xfrm>
            <a:off x="6096000" y="384277"/>
            <a:ext cx="5510406" cy="6089445"/>
            <a:chOff x="461508" y="441203"/>
            <a:chExt cx="5510406" cy="6089445"/>
          </a:xfrm>
        </p:grpSpPr>
        <p:sp>
          <p:nvSpPr>
            <p:cNvPr id="7" name="弧形 6">
              <a:extLst>
                <a:ext uri="{FF2B5EF4-FFF2-40B4-BE49-F238E27FC236}">
                  <a16:creationId xmlns:a16="http://schemas.microsoft.com/office/drawing/2014/main" id="{5AD9D383-97C6-47DB-A9FD-538A4830C1B3}"/>
                </a:ext>
              </a:extLst>
            </p:cNvPr>
            <p:cNvSpPr/>
            <p:nvPr/>
          </p:nvSpPr>
          <p:spPr>
            <a:xfrm rot="16200000">
              <a:off x="372886" y="529825"/>
              <a:ext cx="1849340" cy="1672096"/>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弧形 7">
              <a:extLst>
                <a:ext uri="{FF2B5EF4-FFF2-40B4-BE49-F238E27FC236}">
                  <a16:creationId xmlns:a16="http://schemas.microsoft.com/office/drawing/2014/main" id="{21D6EBC2-503E-481B-869C-777A33E53B1D}"/>
                </a:ext>
              </a:extLst>
            </p:cNvPr>
            <p:cNvSpPr/>
            <p:nvPr/>
          </p:nvSpPr>
          <p:spPr>
            <a:xfrm rot="16200000" flipH="1" flipV="1">
              <a:off x="4211191" y="4769925"/>
              <a:ext cx="1849348" cy="167209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96019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3930163" y="454002"/>
            <a:ext cx="3549112"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最容易理解的字典树原理</a:t>
            </a:r>
          </a:p>
        </p:txBody>
      </p:sp>
      <p:sp>
        <p:nvSpPr>
          <p:cNvPr id="7" name="矩形 6">
            <a:extLst>
              <a:ext uri="{FF2B5EF4-FFF2-40B4-BE49-F238E27FC236}">
                <a16:creationId xmlns:a16="http://schemas.microsoft.com/office/drawing/2014/main" id="{E67CF7BA-7C4F-421B-8980-6CE0BAA3A8C3}"/>
              </a:ext>
            </a:extLst>
          </p:cNvPr>
          <p:cNvSpPr/>
          <p:nvPr/>
        </p:nvSpPr>
        <p:spPr>
          <a:xfrm>
            <a:off x="5307469" y="922071"/>
            <a:ext cx="5718441" cy="1028423"/>
          </a:xfrm>
          <a:prstGeom prst="rect">
            <a:avLst/>
          </a:prstGeom>
        </p:spPr>
        <p:txBody>
          <a:bodyPr wrap="square">
            <a:spAutoFit/>
          </a:bodyPr>
          <a:lstStyle/>
          <a:p>
            <a:pPr marL="0" marR="0" lvl="0" indent="21600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23642"/>
                </a:solidFill>
                <a:effectLst/>
                <a:uLnTx/>
                <a:uFillTx/>
                <a:cs typeface="+mn-ea"/>
                <a:sym typeface="+mn-lt"/>
              </a:rPr>
              <a:t>直接举个例子，画个图来解释原理</a:t>
            </a:r>
            <a:endParaRPr kumimoji="0" lang="en-US" altLang="zh-CN" sz="1400" b="0" i="0" u="none" strike="noStrike" kern="1200" cap="none" spc="0" normalizeH="0" baseline="0" noProof="0" dirty="0">
              <a:ln>
                <a:noFill/>
              </a:ln>
              <a:solidFill>
                <a:srgbClr val="323642"/>
              </a:solidFill>
              <a:effectLst/>
              <a:uLnTx/>
              <a:uFillTx/>
              <a:cs typeface="+mn-ea"/>
              <a:sym typeface="+mn-lt"/>
            </a:endParaRPr>
          </a:p>
          <a:p>
            <a:pPr marL="0" marR="0" lvl="0" indent="21600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23642"/>
                </a:solidFill>
                <a:effectLst/>
                <a:uLnTx/>
                <a:uFillTx/>
                <a:cs typeface="+mn-ea"/>
                <a:sym typeface="+mn-lt"/>
              </a:rPr>
              <a:t>屏蔽词：</a:t>
            </a:r>
            <a:r>
              <a:rPr kumimoji="0" lang="en-US" altLang="zh-CN" sz="1400" b="0" i="0" u="none" strike="noStrike" kern="1200" cap="none" spc="0" normalizeH="0" baseline="0" noProof="0" dirty="0">
                <a:ln>
                  <a:noFill/>
                </a:ln>
                <a:solidFill>
                  <a:srgbClr val="323642"/>
                </a:solidFill>
                <a:effectLst/>
                <a:uLnTx/>
                <a:uFillTx/>
                <a:cs typeface="+mn-ea"/>
                <a:sym typeface="+mn-lt"/>
              </a:rPr>
              <a:t>he, she, hers, his, io</a:t>
            </a:r>
          </a:p>
          <a:p>
            <a:pPr marL="0" marR="0" lvl="0" indent="21600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23642"/>
                </a:solidFill>
                <a:effectLst/>
                <a:uLnTx/>
                <a:uFillTx/>
                <a:cs typeface="+mn-ea"/>
                <a:sym typeface="+mn-lt"/>
              </a:rPr>
              <a:t>主串：</a:t>
            </a:r>
            <a:r>
              <a:rPr kumimoji="0" lang="en-US" altLang="zh-CN" sz="1400" b="0" i="0" u="none" strike="noStrike" kern="1200" cap="none" spc="0" normalizeH="0" baseline="0" noProof="0" dirty="0" err="1">
                <a:ln>
                  <a:noFill/>
                </a:ln>
                <a:solidFill>
                  <a:srgbClr val="323642"/>
                </a:solidFill>
                <a:effectLst/>
                <a:uLnTx/>
                <a:uFillTx/>
                <a:cs typeface="+mn-ea"/>
                <a:sym typeface="+mn-lt"/>
              </a:rPr>
              <a:t>ahiohershe</a:t>
            </a:r>
            <a:endParaRPr kumimoji="0" lang="zh-CN" altLang="en-US" sz="1400" b="0" i="0" u="none" strike="noStrike" kern="1200" cap="none" spc="0" normalizeH="0" baseline="0" noProof="0" dirty="0">
              <a:ln>
                <a:noFill/>
              </a:ln>
              <a:solidFill>
                <a:srgbClr val="323642"/>
              </a:solidFill>
              <a:effectLst/>
              <a:uLnTx/>
              <a:uFillTx/>
              <a:cs typeface="+mn-ea"/>
              <a:sym typeface="+mn-lt"/>
            </a:endParaRPr>
          </a:p>
        </p:txBody>
      </p:sp>
      <p:pic>
        <p:nvPicPr>
          <p:cNvPr id="11" name="图片 10">
            <a:extLst>
              <a:ext uri="{FF2B5EF4-FFF2-40B4-BE49-F238E27FC236}">
                <a16:creationId xmlns:a16="http://schemas.microsoft.com/office/drawing/2014/main" id="{0DC75CDC-18B2-46E0-B7BD-E118E57A68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8867" y="1428481"/>
            <a:ext cx="3777745" cy="4665628"/>
          </a:xfrm>
          <a:prstGeom prst="rect">
            <a:avLst/>
          </a:prstGeom>
        </p:spPr>
      </p:pic>
      <p:pic>
        <p:nvPicPr>
          <p:cNvPr id="12" name="图片 11">
            <a:extLst>
              <a:ext uri="{FF2B5EF4-FFF2-40B4-BE49-F238E27FC236}">
                <a16:creationId xmlns:a16="http://schemas.microsoft.com/office/drawing/2014/main" id="{9D365EBD-EF6F-4824-BA75-20E6D47DC81B}"/>
              </a:ext>
            </a:extLst>
          </p:cNvPr>
          <p:cNvPicPr>
            <a:picLocks noChangeAspect="1"/>
          </p:cNvPicPr>
          <p:nvPr/>
        </p:nvPicPr>
        <p:blipFill>
          <a:blip r:embed="rId3">
            <a:extLst>
              <a:ext uri="{28A0092B-C50C-407E-A947-70E740481C1C}">
                <a14:useLocalDpi xmlns:a14="http://schemas.microsoft.com/office/drawing/2010/main" val="0"/>
              </a:ext>
            </a:extLst>
          </a:blip>
          <a:srcRect l="888" r="888"/>
          <a:stretch/>
        </p:blipFill>
        <p:spPr>
          <a:xfrm>
            <a:off x="7318967" y="216919"/>
            <a:ext cx="587375" cy="581381"/>
          </a:xfrm>
          <a:prstGeom prst="rect">
            <a:avLst/>
          </a:prstGeom>
        </p:spPr>
      </p:pic>
      <p:grpSp>
        <p:nvGrpSpPr>
          <p:cNvPr id="13" name="组合 12">
            <a:extLst>
              <a:ext uri="{FF2B5EF4-FFF2-40B4-BE49-F238E27FC236}">
                <a16:creationId xmlns:a16="http://schemas.microsoft.com/office/drawing/2014/main" id="{4106B052-669F-4563-B528-7B9CAE8DDF8E}"/>
              </a:ext>
            </a:extLst>
          </p:cNvPr>
          <p:cNvGrpSpPr/>
          <p:nvPr/>
        </p:nvGrpSpPr>
        <p:grpSpPr>
          <a:xfrm>
            <a:off x="192729" y="216919"/>
            <a:ext cx="11806543" cy="6424162"/>
            <a:chOff x="217715" y="250257"/>
            <a:chExt cx="11806543" cy="6424162"/>
          </a:xfrm>
        </p:grpSpPr>
        <p:sp>
          <p:nvSpPr>
            <p:cNvPr id="14" name="弧形 13">
              <a:extLst>
                <a:ext uri="{FF2B5EF4-FFF2-40B4-BE49-F238E27FC236}">
                  <a16:creationId xmlns:a16="http://schemas.microsoft.com/office/drawing/2014/main" id="{D3744887-315D-4563-8F30-1D1EDFA2E962}"/>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5" name="弧形 14">
              <a:extLst>
                <a:ext uri="{FF2B5EF4-FFF2-40B4-BE49-F238E27FC236}">
                  <a16:creationId xmlns:a16="http://schemas.microsoft.com/office/drawing/2014/main" id="{CE5AEEE1-4997-493F-87B3-9ED8B78192C5}"/>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 name="椭圆 1">
            <a:extLst>
              <a:ext uri="{FF2B5EF4-FFF2-40B4-BE49-F238E27FC236}">
                <a16:creationId xmlns:a16="http://schemas.microsoft.com/office/drawing/2014/main" id="{E6E24167-79F7-417B-87D8-45E8A05BF561}"/>
              </a:ext>
            </a:extLst>
          </p:cNvPr>
          <p:cNvSpPr/>
          <p:nvPr/>
        </p:nvSpPr>
        <p:spPr>
          <a:xfrm>
            <a:off x="7356185" y="2124091"/>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root</a:t>
            </a:r>
            <a:endParaRPr lang="zh-CN" altLang="en-US" sz="1000" dirty="0"/>
          </a:p>
        </p:txBody>
      </p:sp>
      <p:sp>
        <p:nvSpPr>
          <p:cNvPr id="16" name="椭圆 15">
            <a:extLst>
              <a:ext uri="{FF2B5EF4-FFF2-40B4-BE49-F238E27FC236}">
                <a16:creationId xmlns:a16="http://schemas.microsoft.com/office/drawing/2014/main" id="{FC2FD097-C399-4983-B15C-B90850E1657A}"/>
              </a:ext>
            </a:extLst>
          </p:cNvPr>
          <p:cNvSpPr/>
          <p:nvPr/>
        </p:nvSpPr>
        <p:spPr>
          <a:xfrm>
            <a:off x="5972910" y="2933470"/>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h</a:t>
            </a:r>
            <a:endParaRPr lang="zh-CN" altLang="en-US" sz="1000" dirty="0"/>
          </a:p>
        </p:txBody>
      </p:sp>
      <p:sp>
        <p:nvSpPr>
          <p:cNvPr id="17" name="椭圆 16">
            <a:extLst>
              <a:ext uri="{FF2B5EF4-FFF2-40B4-BE49-F238E27FC236}">
                <a16:creationId xmlns:a16="http://schemas.microsoft.com/office/drawing/2014/main" id="{5A48D5E2-EA6F-4884-BF4A-7A14B1861691}"/>
              </a:ext>
            </a:extLst>
          </p:cNvPr>
          <p:cNvSpPr/>
          <p:nvPr/>
        </p:nvSpPr>
        <p:spPr>
          <a:xfrm>
            <a:off x="5338005" y="3703655"/>
            <a:ext cx="606668" cy="4388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e</a:t>
            </a:r>
            <a:endParaRPr lang="zh-CN" altLang="en-US" sz="1000" dirty="0">
              <a:solidFill>
                <a:schemeClr val="bg1"/>
              </a:solidFill>
            </a:endParaRPr>
          </a:p>
        </p:txBody>
      </p:sp>
      <p:sp>
        <p:nvSpPr>
          <p:cNvPr id="18" name="椭圆 17">
            <a:extLst>
              <a:ext uri="{FF2B5EF4-FFF2-40B4-BE49-F238E27FC236}">
                <a16:creationId xmlns:a16="http://schemas.microsoft.com/office/drawing/2014/main" id="{503BD420-AF43-47DC-BD55-4CF72A273CD9}"/>
              </a:ext>
            </a:extLst>
          </p:cNvPr>
          <p:cNvSpPr/>
          <p:nvPr/>
        </p:nvSpPr>
        <p:spPr>
          <a:xfrm>
            <a:off x="9651618" y="3516805"/>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h</a:t>
            </a:r>
            <a:endParaRPr lang="zh-CN" altLang="en-US" sz="1000" dirty="0"/>
          </a:p>
        </p:txBody>
      </p:sp>
      <p:sp>
        <p:nvSpPr>
          <p:cNvPr id="19" name="椭圆 18">
            <a:extLst>
              <a:ext uri="{FF2B5EF4-FFF2-40B4-BE49-F238E27FC236}">
                <a16:creationId xmlns:a16="http://schemas.microsoft.com/office/drawing/2014/main" id="{12A0F89E-D2A7-4615-96D5-6555108FD80F}"/>
              </a:ext>
            </a:extLst>
          </p:cNvPr>
          <p:cNvSpPr/>
          <p:nvPr/>
        </p:nvSpPr>
        <p:spPr>
          <a:xfrm>
            <a:off x="10423375" y="4244874"/>
            <a:ext cx="606668" cy="4388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e</a:t>
            </a:r>
            <a:endParaRPr lang="zh-CN" altLang="en-US" sz="1000" dirty="0"/>
          </a:p>
        </p:txBody>
      </p:sp>
      <p:sp>
        <p:nvSpPr>
          <p:cNvPr id="20" name="椭圆 19">
            <a:extLst>
              <a:ext uri="{FF2B5EF4-FFF2-40B4-BE49-F238E27FC236}">
                <a16:creationId xmlns:a16="http://schemas.microsoft.com/office/drawing/2014/main" id="{1DDB6956-53EE-435B-94B9-DA100FE9DA35}"/>
              </a:ext>
            </a:extLst>
          </p:cNvPr>
          <p:cNvSpPr/>
          <p:nvPr/>
        </p:nvSpPr>
        <p:spPr>
          <a:xfrm>
            <a:off x="4731337" y="5282434"/>
            <a:ext cx="606668" cy="4388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a:t>
            </a:r>
            <a:endParaRPr lang="zh-CN" altLang="en-US" sz="1000" dirty="0"/>
          </a:p>
        </p:txBody>
      </p:sp>
      <p:sp>
        <p:nvSpPr>
          <p:cNvPr id="21" name="椭圆 20">
            <a:extLst>
              <a:ext uri="{FF2B5EF4-FFF2-40B4-BE49-F238E27FC236}">
                <a16:creationId xmlns:a16="http://schemas.microsoft.com/office/drawing/2014/main" id="{E39075FF-26D4-4343-9CFB-CD2E69FDC6DD}"/>
              </a:ext>
            </a:extLst>
          </p:cNvPr>
          <p:cNvSpPr/>
          <p:nvPr/>
        </p:nvSpPr>
        <p:spPr>
          <a:xfrm>
            <a:off x="4974961" y="4485943"/>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r</a:t>
            </a:r>
            <a:endParaRPr lang="zh-CN" altLang="en-US" sz="1000" dirty="0"/>
          </a:p>
        </p:txBody>
      </p:sp>
      <p:sp>
        <p:nvSpPr>
          <p:cNvPr id="22" name="椭圆 21">
            <a:extLst>
              <a:ext uri="{FF2B5EF4-FFF2-40B4-BE49-F238E27FC236}">
                <a16:creationId xmlns:a16="http://schemas.microsoft.com/office/drawing/2014/main" id="{CE67C78A-5ECD-498D-B026-4713E30939AC}"/>
              </a:ext>
            </a:extLst>
          </p:cNvPr>
          <p:cNvSpPr/>
          <p:nvPr/>
        </p:nvSpPr>
        <p:spPr>
          <a:xfrm>
            <a:off x="6526269" y="3693147"/>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i</a:t>
            </a:r>
            <a:endParaRPr lang="zh-CN" altLang="en-US" sz="1000" dirty="0"/>
          </a:p>
        </p:txBody>
      </p:sp>
      <p:cxnSp>
        <p:nvCxnSpPr>
          <p:cNvPr id="23" name="直接箭头连接符 22">
            <a:extLst>
              <a:ext uri="{FF2B5EF4-FFF2-40B4-BE49-F238E27FC236}">
                <a16:creationId xmlns:a16="http://schemas.microsoft.com/office/drawing/2014/main" id="{D234CB67-0CB2-411D-AB53-0B7908E89A5B}"/>
              </a:ext>
            </a:extLst>
          </p:cNvPr>
          <p:cNvCxnSpPr>
            <a:stCxn id="2" idx="2"/>
            <a:endCxn id="16" idx="0"/>
          </p:cNvCxnSpPr>
          <p:nvPr/>
        </p:nvCxnSpPr>
        <p:spPr>
          <a:xfrm flipH="1">
            <a:off x="6276244" y="2343523"/>
            <a:ext cx="1079941" cy="589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D059C6D-7B7D-4DEB-BC48-11FA70AE7F87}"/>
              </a:ext>
            </a:extLst>
          </p:cNvPr>
          <p:cNvCxnSpPr>
            <a:stCxn id="16" idx="3"/>
            <a:endCxn id="17" idx="0"/>
          </p:cNvCxnSpPr>
          <p:nvPr/>
        </p:nvCxnSpPr>
        <p:spPr>
          <a:xfrm flipH="1">
            <a:off x="5641339" y="3308063"/>
            <a:ext cx="420415" cy="395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4CF0A6C-F66B-4199-A244-FD4E25BCC296}"/>
              </a:ext>
            </a:extLst>
          </p:cNvPr>
          <p:cNvCxnSpPr>
            <a:stCxn id="17" idx="4"/>
            <a:endCxn id="21" idx="0"/>
          </p:cNvCxnSpPr>
          <p:nvPr/>
        </p:nvCxnSpPr>
        <p:spPr>
          <a:xfrm flipH="1">
            <a:off x="5278295" y="4142518"/>
            <a:ext cx="363044" cy="343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4A29E6E-C18D-49CB-9D94-AE55CF63280E}"/>
              </a:ext>
            </a:extLst>
          </p:cNvPr>
          <p:cNvCxnSpPr>
            <a:stCxn id="21" idx="4"/>
            <a:endCxn id="20" idx="0"/>
          </p:cNvCxnSpPr>
          <p:nvPr/>
        </p:nvCxnSpPr>
        <p:spPr>
          <a:xfrm flipH="1">
            <a:off x="5034671" y="4924806"/>
            <a:ext cx="243624" cy="35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6CF9FC19-3D96-453A-9D0E-AB9B2C9C79F6}"/>
              </a:ext>
            </a:extLst>
          </p:cNvPr>
          <p:cNvSpPr/>
          <p:nvPr/>
        </p:nvSpPr>
        <p:spPr>
          <a:xfrm>
            <a:off x="8898082" y="2859562"/>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a:t>
            </a:r>
            <a:endParaRPr lang="zh-CN" altLang="en-US" sz="1000" dirty="0"/>
          </a:p>
        </p:txBody>
      </p:sp>
      <p:cxnSp>
        <p:nvCxnSpPr>
          <p:cNvPr id="34" name="直接箭头连接符 33">
            <a:extLst>
              <a:ext uri="{FF2B5EF4-FFF2-40B4-BE49-F238E27FC236}">
                <a16:creationId xmlns:a16="http://schemas.microsoft.com/office/drawing/2014/main" id="{CFF7DAA9-E3D7-43FC-9E71-23BA153CACA7}"/>
              </a:ext>
            </a:extLst>
          </p:cNvPr>
          <p:cNvCxnSpPr>
            <a:stCxn id="2" idx="6"/>
            <a:endCxn id="32" idx="1"/>
          </p:cNvCxnSpPr>
          <p:nvPr/>
        </p:nvCxnSpPr>
        <p:spPr>
          <a:xfrm>
            <a:off x="7962853" y="2343523"/>
            <a:ext cx="1024073" cy="580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8C1C39C-DAA8-418F-B571-AFFAA6D9DD17}"/>
              </a:ext>
            </a:extLst>
          </p:cNvPr>
          <p:cNvCxnSpPr>
            <a:stCxn id="32" idx="5"/>
            <a:endCxn id="32" idx="5"/>
          </p:cNvCxnSpPr>
          <p:nvPr/>
        </p:nvCxnSpPr>
        <p:spPr>
          <a:xfrm>
            <a:off x="9415906" y="323415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03061F1-8A61-44AE-BA1D-4F7509317E0D}"/>
              </a:ext>
            </a:extLst>
          </p:cNvPr>
          <p:cNvCxnSpPr>
            <a:stCxn id="32" idx="5"/>
            <a:endCxn id="18" idx="0"/>
          </p:cNvCxnSpPr>
          <p:nvPr/>
        </p:nvCxnSpPr>
        <p:spPr>
          <a:xfrm>
            <a:off x="9415906" y="3234155"/>
            <a:ext cx="539046" cy="282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919B2F5-0B68-4973-BAC5-7948C0EADDC5}"/>
              </a:ext>
            </a:extLst>
          </p:cNvPr>
          <p:cNvCxnSpPr>
            <a:stCxn id="18" idx="5"/>
            <a:endCxn id="19" idx="0"/>
          </p:cNvCxnSpPr>
          <p:nvPr/>
        </p:nvCxnSpPr>
        <p:spPr>
          <a:xfrm>
            <a:off x="10169442" y="3891398"/>
            <a:ext cx="557267" cy="353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D03DC3A4-E7BB-4073-9CBD-0DB335325745}"/>
              </a:ext>
            </a:extLst>
          </p:cNvPr>
          <p:cNvSpPr/>
          <p:nvPr/>
        </p:nvSpPr>
        <p:spPr>
          <a:xfrm>
            <a:off x="6544926" y="4501030"/>
            <a:ext cx="606668" cy="4388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a:t>
            </a:r>
            <a:endParaRPr lang="zh-CN" altLang="en-US" sz="1000" dirty="0"/>
          </a:p>
        </p:txBody>
      </p:sp>
      <p:sp>
        <p:nvSpPr>
          <p:cNvPr id="42" name="椭圆 41">
            <a:extLst>
              <a:ext uri="{FF2B5EF4-FFF2-40B4-BE49-F238E27FC236}">
                <a16:creationId xmlns:a16="http://schemas.microsoft.com/office/drawing/2014/main" id="{EDC939A3-C359-47A5-AB06-3BE33970B802}"/>
              </a:ext>
            </a:extLst>
          </p:cNvPr>
          <p:cNvSpPr/>
          <p:nvPr/>
        </p:nvSpPr>
        <p:spPr>
          <a:xfrm>
            <a:off x="7696195" y="2908936"/>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i</a:t>
            </a:r>
            <a:endParaRPr lang="zh-CN" altLang="en-US" sz="1000" dirty="0"/>
          </a:p>
        </p:txBody>
      </p:sp>
      <p:sp>
        <p:nvSpPr>
          <p:cNvPr id="43" name="椭圆 42">
            <a:extLst>
              <a:ext uri="{FF2B5EF4-FFF2-40B4-BE49-F238E27FC236}">
                <a16:creationId xmlns:a16="http://schemas.microsoft.com/office/drawing/2014/main" id="{183F3C03-65C7-43C6-8F8D-85C1C67D32C9}"/>
              </a:ext>
            </a:extLst>
          </p:cNvPr>
          <p:cNvSpPr/>
          <p:nvPr/>
        </p:nvSpPr>
        <p:spPr>
          <a:xfrm>
            <a:off x="7714852" y="3716819"/>
            <a:ext cx="606668" cy="4388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o</a:t>
            </a:r>
            <a:endParaRPr lang="zh-CN" altLang="en-US" sz="1000" dirty="0"/>
          </a:p>
        </p:txBody>
      </p:sp>
      <p:cxnSp>
        <p:nvCxnSpPr>
          <p:cNvPr id="45" name="直接箭头连接符 44">
            <a:extLst>
              <a:ext uri="{FF2B5EF4-FFF2-40B4-BE49-F238E27FC236}">
                <a16:creationId xmlns:a16="http://schemas.microsoft.com/office/drawing/2014/main" id="{37D6E4D7-A7D5-4D5E-8D18-0B91656DC24E}"/>
              </a:ext>
            </a:extLst>
          </p:cNvPr>
          <p:cNvCxnSpPr>
            <a:stCxn id="16" idx="5"/>
            <a:endCxn id="22" idx="0"/>
          </p:cNvCxnSpPr>
          <p:nvPr/>
        </p:nvCxnSpPr>
        <p:spPr>
          <a:xfrm>
            <a:off x="6490734" y="3308063"/>
            <a:ext cx="338869" cy="385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98B7C42-3572-477C-8E62-1780D5C5CE8E}"/>
              </a:ext>
            </a:extLst>
          </p:cNvPr>
          <p:cNvCxnSpPr>
            <a:stCxn id="22" idx="4"/>
            <a:endCxn id="41" idx="0"/>
          </p:cNvCxnSpPr>
          <p:nvPr/>
        </p:nvCxnSpPr>
        <p:spPr>
          <a:xfrm>
            <a:off x="6829603" y="4132010"/>
            <a:ext cx="18657" cy="36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CF643DD0-0E6F-4046-9BCE-10F409FC7495}"/>
              </a:ext>
            </a:extLst>
          </p:cNvPr>
          <p:cNvCxnSpPr>
            <a:stCxn id="2" idx="4"/>
            <a:endCxn id="42" idx="0"/>
          </p:cNvCxnSpPr>
          <p:nvPr/>
        </p:nvCxnSpPr>
        <p:spPr>
          <a:xfrm>
            <a:off x="7659519" y="2562954"/>
            <a:ext cx="340010" cy="345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0AB7288-BE46-44D9-B8FE-BE9C302BE3A4}"/>
              </a:ext>
            </a:extLst>
          </p:cNvPr>
          <p:cNvCxnSpPr>
            <a:stCxn id="42" idx="4"/>
            <a:endCxn id="43" idx="0"/>
          </p:cNvCxnSpPr>
          <p:nvPr/>
        </p:nvCxnSpPr>
        <p:spPr>
          <a:xfrm>
            <a:off x="7999529" y="3347799"/>
            <a:ext cx="18657" cy="36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CAC8FD5C-22A5-4AEE-AFE8-1A728A40EAE3}"/>
              </a:ext>
            </a:extLst>
          </p:cNvPr>
          <p:cNvSpPr txBox="1"/>
          <p:nvPr/>
        </p:nvSpPr>
        <p:spPr>
          <a:xfrm>
            <a:off x="4192507" y="5949758"/>
            <a:ext cx="6833403" cy="646331"/>
          </a:xfrm>
          <a:prstGeom prst="rect">
            <a:avLst/>
          </a:prstGeom>
          <a:noFill/>
        </p:spPr>
        <p:txBody>
          <a:bodyPr wrap="square" rtlCol="0">
            <a:spAutoFit/>
          </a:bodyPr>
          <a:lstStyle/>
          <a:p>
            <a:r>
              <a:rPr lang="zh-CN" altLang="en-US" dirty="0"/>
              <a:t>想必看了建树的流程后，大家已经能理解字典树的优化点了</a:t>
            </a:r>
            <a:endParaRPr lang="en-US" altLang="zh-CN" dirty="0"/>
          </a:p>
          <a:p>
            <a:r>
              <a:rPr lang="zh-CN" altLang="en-US" dirty="0"/>
              <a:t>直接将配置的</a:t>
            </a:r>
            <a:r>
              <a:rPr lang="en-US" altLang="zh-CN" dirty="0"/>
              <a:t>m</a:t>
            </a:r>
            <a:r>
              <a:rPr lang="zh-CN" altLang="en-US" dirty="0"/>
              <a:t>个敏感词用一棵字典树替代，压了一层时间复杂度</a:t>
            </a:r>
          </a:p>
        </p:txBody>
      </p:sp>
    </p:spTree>
    <p:extLst>
      <p:ext uri="{BB962C8B-B14F-4D97-AF65-F5344CB8AC3E}">
        <p14:creationId xmlns:p14="http://schemas.microsoft.com/office/powerpoint/2010/main" val="306247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par>
                                <p:cTn id="74" presetID="10"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par>
                                <p:cTn id="82" presetID="10" presetClass="entr" presetSubtype="0" fill="hold"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fade">
                                      <p:cBhvr>
                                        <p:cTn id="84" dur="500"/>
                                        <p:tgtEl>
                                          <p:spTgt spid="4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par>
                                <p:cTn id="90" presetID="10" presetClass="entr" presetSubtype="0" fill="hold"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500"/>
                                        <p:tgtEl>
                                          <p:spTgt spid="4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500"/>
                                        <p:tgtEl>
                                          <p:spTgt spid="42"/>
                                        </p:tgtEl>
                                      </p:cBhvr>
                                    </p:animEffect>
                                  </p:childTnLst>
                                </p:cTn>
                              </p:par>
                              <p:par>
                                <p:cTn id="98" presetID="10" presetClass="entr" presetSubtype="0" fill="hold"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fade">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52">
                                            <p:txEl>
                                              <p:pRg st="0" end="0"/>
                                            </p:txEl>
                                          </p:spTgt>
                                        </p:tgtEl>
                                        <p:attrNameLst>
                                          <p:attrName>style.visibility</p:attrName>
                                        </p:attrNameLst>
                                      </p:cBhvr>
                                      <p:to>
                                        <p:strVal val="visible"/>
                                      </p:to>
                                    </p:set>
                                    <p:animEffect transition="in" filter="fade">
                                      <p:cBhvr>
                                        <p:cTn id="113" dur="500"/>
                                        <p:tgtEl>
                                          <p:spTgt spid="52">
                                            <p:txEl>
                                              <p:pRg st="0" end="0"/>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52">
                                            <p:txEl>
                                              <p:pRg st="1" end="1"/>
                                            </p:txEl>
                                          </p:spTgt>
                                        </p:tgtEl>
                                        <p:attrNameLst>
                                          <p:attrName>style.visibility</p:attrName>
                                        </p:attrNameLst>
                                      </p:cBhvr>
                                      <p:to>
                                        <p:strVal val="visible"/>
                                      </p:to>
                                    </p:set>
                                    <p:animEffect transition="in" filter="fade">
                                      <p:cBhvr>
                                        <p:cTn id="118" dur="500"/>
                                        <p:tgtEl>
                                          <p:spTgt spid="5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7" grpId="0" animBg="1"/>
      <p:bldP spid="18" grpId="0" animBg="1"/>
      <p:bldP spid="19" grpId="0" animBg="1"/>
      <p:bldP spid="20" grpId="0" animBg="1"/>
      <p:bldP spid="21" grpId="0" animBg="1"/>
      <p:bldP spid="22" grpId="0" animBg="1"/>
      <p:bldP spid="32" grpId="0" animBg="1"/>
      <p:bldP spid="41" grpId="0" animBg="1"/>
      <p:bldP spid="42" grpId="0" animBg="1"/>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4712725" y="454002"/>
            <a:ext cx="2766549"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算法实现</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12" name="图片 11">
            <a:extLst>
              <a:ext uri="{FF2B5EF4-FFF2-40B4-BE49-F238E27FC236}">
                <a16:creationId xmlns:a16="http://schemas.microsoft.com/office/drawing/2014/main" id="{F37B8EC3-5D53-4FCB-AA7F-62154689D261}"/>
              </a:ext>
            </a:extLst>
          </p:cNvPr>
          <p:cNvPicPr>
            <a:picLocks noChangeAspect="1"/>
          </p:cNvPicPr>
          <p:nvPr/>
        </p:nvPicPr>
        <p:blipFill>
          <a:blip r:embed="rId2">
            <a:extLst>
              <a:ext uri="{28A0092B-C50C-407E-A947-70E740481C1C}">
                <a14:useLocalDpi xmlns:a14="http://schemas.microsoft.com/office/drawing/2010/main" val="0"/>
              </a:ext>
            </a:extLst>
          </a:blip>
          <a:srcRect l="888" r="888"/>
          <a:stretch/>
        </p:blipFill>
        <p:spPr>
          <a:xfrm>
            <a:off x="6891899" y="216919"/>
            <a:ext cx="587375" cy="581381"/>
          </a:xfrm>
          <a:prstGeom prst="rect">
            <a:avLst/>
          </a:prstGeom>
        </p:spPr>
      </p:pic>
      <p:sp>
        <p:nvSpPr>
          <p:cNvPr id="13" name="文本框 12">
            <a:extLst>
              <a:ext uri="{FF2B5EF4-FFF2-40B4-BE49-F238E27FC236}">
                <a16:creationId xmlns:a16="http://schemas.microsoft.com/office/drawing/2014/main" id="{D66AC31D-7D30-4791-9EDF-097CAB350482}"/>
              </a:ext>
            </a:extLst>
          </p:cNvPr>
          <p:cNvSpPr txBox="1"/>
          <p:nvPr/>
        </p:nvSpPr>
        <p:spPr>
          <a:xfrm>
            <a:off x="192728" y="1000763"/>
            <a:ext cx="2874439"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热更建立字典树</a:t>
            </a:r>
          </a:p>
        </p:txBody>
      </p:sp>
      <p:pic>
        <p:nvPicPr>
          <p:cNvPr id="7" name="图片 6">
            <a:extLst>
              <a:ext uri="{FF2B5EF4-FFF2-40B4-BE49-F238E27FC236}">
                <a16:creationId xmlns:a16="http://schemas.microsoft.com/office/drawing/2014/main" id="{07EFD7F2-D0CB-4B57-9A21-30F7505708AE}"/>
              </a:ext>
            </a:extLst>
          </p:cNvPr>
          <p:cNvPicPr>
            <a:picLocks noChangeAspect="1"/>
          </p:cNvPicPr>
          <p:nvPr/>
        </p:nvPicPr>
        <p:blipFill>
          <a:blip r:embed="rId3"/>
          <a:stretch>
            <a:fillRect/>
          </a:stretch>
        </p:blipFill>
        <p:spPr>
          <a:xfrm>
            <a:off x="580628" y="1425537"/>
            <a:ext cx="5099203" cy="5146055"/>
          </a:xfrm>
          <a:prstGeom prst="rect">
            <a:avLst/>
          </a:prstGeom>
        </p:spPr>
      </p:pic>
      <p:sp>
        <p:nvSpPr>
          <p:cNvPr id="14" name="文本框 13">
            <a:extLst>
              <a:ext uri="{FF2B5EF4-FFF2-40B4-BE49-F238E27FC236}">
                <a16:creationId xmlns:a16="http://schemas.microsoft.com/office/drawing/2014/main" id="{2516BBF7-E7B6-4D4C-AA3A-DCEC133341DA}"/>
              </a:ext>
            </a:extLst>
          </p:cNvPr>
          <p:cNvSpPr txBox="1"/>
          <p:nvPr/>
        </p:nvSpPr>
        <p:spPr>
          <a:xfrm>
            <a:off x="6512171" y="1040042"/>
            <a:ext cx="3224549"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字典树支持的敏感词检查</a:t>
            </a:r>
          </a:p>
        </p:txBody>
      </p:sp>
      <p:pic>
        <p:nvPicPr>
          <p:cNvPr id="15" name="图片 14">
            <a:extLst>
              <a:ext uri="{FF2B5EF4-FFF2-40B4-BE49-F238E27FC236}">
                <a16:creationId xmlns:a16="http://schemas.microsoft.com/office/drawing/2014/main" id="{5D82AD68-4344-4818-B758-FF4AE3DFAE3A}"/>
              </a:ext>
            </a:extLst>
          </p:cNvPr>
          <p:cNvPicPr>
            <a:picLocks noChangeAspect="1"/>
          </p:cNvPicPr>
          <p:nvPr/>
        </p:nvPicPr>
        <p:blipFill>
          <a:blip r:embed="rId4"/>
          <a:stretch>
            <a:fillRect/>
          </a:stretch>
        </p:blipFill>
        <p:spPr>
          <a:xfrm>
            <a:off x="6518966" y="1665066"/>
            <a:ext cx="3942857" cy="2590476"/>
          </a:xfrm>
          <a:prstGeom prst="rect">
            <a:avLst/>
          </a:prstGeom>
        </p:spPr>
      </p:pic>
    </p:spTree>
    <p:extLst>
      <p:ext uri="{BB962C8B-B14F-4D97-AF65-F5344CB8AC3E}">
        <p14:creationId xmlns:p14="http://schemas.microsoft.com/office/powerpoint/2010/main" val="108780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4712725" y="454002"/>
            <a:ext cx="2766549"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算法实现</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12" name="图片 11">
            <a:extLst>
              <a:ext uri="{FF2B5EF4-FFF2-40B4-BE49-F238E27FC236}">
                <a16:creationId xmlns:a16="http://schemas.microsoft.com/office/drawing/2014/main" id="{F37B8EC3-5D53-4FCB-AA7F-62154689D261}"/>
              </a:ext>
            </a:extLst>
          </p:cNvPr>
          <p:cNvPicPr>
            <a:picLocks noChangeAspect="1"/>
          </p:cNvPicPr>
          <p:nvPr/>
        </p:nvPicPr>
        <p:blipFill>
          <a:blip r:embed="rId2">
            <a:extLst>
              <a:ext uri="{28A0092B-C50C-407E-A947-70E740481C1C}">
                <a14:useLocalDpi xmlns:a14="http://schemas.microsoft.com/office/drawing/2010/main" val="0"/>
              </a:ext>
            </a:extLst>
          </a:blip>
          <a:srcRect l="888" r="888"/>
          <a:stretch/>
        </p:blipFill>
        <p:spPr>
          <a:xfrm>
            <a:off x="6891899" y="216919"/>
            <a:ext cx="587375" cy="581381"/>
          </a:xfrm>
          <a:prstGeom prst="rect">
            <a:avLst/>
          </a:prstGeom>
        </p:spPr>
      </p:pic>
      <p:sp>
        <p:nvSpPr>
          <p:cNvPr id="13" name="文本框 12">
            <a:extLst>
              <a:ext uri="{FF2B5EF4-FFF2-40B4-BE49-F238E27FC236}">
                <a16:creationId xmlns:a16="http://schemas.microsoft.com/office/drawing/2014/main" id="{D66AC31D-7D30-4791-9EDF-097CAB350482}"/>
              </a:ext>
            </a:extLst>
          </p:cNvPr>
          <p:cNvSpPr txBox="1"/>
          <p:nvPr/>
        </p:nvSpPr>
        <p:spPr>
          <a:xfrm>
            <a:off x="192728" y="1000763"/>
            <a:ext cx="2874439"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实际应用，调接口</a:t>
            </a:r>
          </a:p>
        </p:txBody>
      </p:sp>
      <p:pic>
        <p:nvPicPr>
          <p:cNvPr id="8" name="图片 7">
            <a:extLst>
              <a:ext uri="{FF2B5EF4-FFF2-40B4-BE49-F238E27FC236}">
                <a16:creationId xmlns:a16="http://schemas.microsoft.com/office/drawing/2014/main" id="{0526E084-66FD-4F25-8E81-FE2DE5833791}"/>
              </a:ext>
            </a:extLst>
          </p:cNvPr>
          <p:cNvPicPr>
            <a:picLocks noChangeAspect="1"/>
          </p:cNvPicPr>
          <p:nvPr/>
        </p:nvPicPr>
        <p:blipFill>
          <a:blip r:embed="rId3"/>
          <a:stretch>
            <a:fillRect/>
          </a:stretch>
        </p:blipFill>
        <p:spPr>
          <a:xfrm>
            <a:off x="615797" y="1441306"/>
            <a:ext cx="4759875" cy="3077940"/>
          </a:xfrm>
          <a:prstGeom prst="rect">
            <a:avLst/>
          </a:prstGeom>
        </p:spPr>
      </p:pic>
      <p:pic>
        <p:nvPicPr>
          <p:cNvPr id="10" name="图片 9">
            <a:extLst>
              <a:ext uri="{FF2B5EF4-FFF2-40B4-BE49-F238E27FC236}">
                <a16:creationId xmlns:a16="http://schemas.microsoft.com/office/drawing/2014/main" id="{705E2E6D-6E1D-44FE-9B47-F5C4C2A15437}"/>
              </a:ext>
            </a:extLst>
          </p:cNvPr>
          <p:cNvPicPr>
            <a:picLocks noChangeAspect="1"/>
          </p:cNvPicPr>
          <p:nvPr/>
        </p:nvPicPr>
        <p:blipFill>
          <a:blip r:embed="rId4"/>
          <a:stretch>
            <a:fillRect/>
          </a:stretch>
        </p:blipFill>
        <p:spPr>
          <a:xfrm>
            <a:off x="615797" y="4663932"/>
            <a:ext cx="3571429" cy="761905"/>
          </a:xfrm>
          <a:prstGeom prst="rect">
            <a:avLst/>
          </a:prstGeom>
        </p:spPr>
      </p:pic>
      <p:pic>
        <p:nvPicPr>
          <p:cNvPr id="18" name="图片 17">
            <a:extLst>
              <a:ext uri="{FF2B5EF4-FFF2-40B4-BE49-F238E27FC236}">
                <a16:creationId xmlns:a16="http://schemas.microsoft.com/office/drawing/2014/main" id="{60E75F97-AEEF-438C-8693-F17B17135654}"/>
              </a:ext>
            </a:extLst>
          </p:cNvPr>
          <p:cNvPicPr>
            <a:picLocks noChangeAspect="1"/>
          </p:cNvPicPr>
          <p:nvPr/>
        </p:nvPicPr>
        <p:blipFill>
          <a:blip r:embed="rId5"/>
          <a:stretch>
            <a:fillRect/>
          </a:stretch>
        </p:blipFill>
        <p:spPr>
          <a:xfrm>
            <a:off x="615797" y="5705250"/>
            <a:ext cx="3076190" cy="590476"/>
          </a:xfrm>
          <a:prstGeom prst="rect">
            <a:avLst/>
          </a:prstGeom>
        </p:spPr>
      </p:pic>
      <p:sp>
        <p:nvSpPr>
          <p:cNvPr id="19" name="文本框 18">
            <a:extLst>
              <a:ext uri="{FF2B5EF4-FFF2-40B4-BE49-F238E27FC236}">
                <a16:creationId xmlns:a16="http://schemas.microsoft.com/office/drawing/2014/main" id="{35A4AD3F-2573-4512-A45E-B246025B51EB}"/>
              </a:ext>
            </a:extLst>
          </p:cNvPr>
          <p:cNvSpPr txBox="1"/>
          <p:nvPr/>
        </p:nvSpPr>
        <p:spPr>
          <a:xfrm>
            <a:off x="6655777" y="1035383"/>
            <a:ext cx="5210908"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字典树其他应用的支持，补全，检查词库等</a:t>
            </a:r>
          </a:p>
        </p:txBody>
      </p:sp>
      <p:pic>
        <p:nvPicPr>
          <p:cNvPr id="21" name="图片 20">
            <a:extLst>
              <a:ext uri="{FF2B5EF4-FFF2-40B4-BE49-F238E27FC236}">
                <a16:creationId xmlns:a16="http://schemas.microsoft.com/office/drawing/2014/main" id="{2B191CBF-F0A2-4D6F-9044-F5CF9CE4B1A9}"/>
              </a:ext>
            </a:extLst>
          </p:cNvPr>
          <p:cNvPicPr>
            <a:picLocks noChangeAspect="1"/>
          </p:cNvPicPr>
          <p:nvPr/>
        </p:nvPicPr>
        <p:blipFill>
          <a:blip r:embed="rId6"/>
          <a:stretch>
            <a:fillRect/>
          </a:stretch>
        </p:blipFill>
        <p:spPr>
          <a:xfrm>
            <a:off x="7162139" y="1624238"/>
            <a:ext cx="4276190" cy="3609524"/>
          </a:xfrm>
          <a:prstGeom prst="rect">
            <a:avLst/>
          </a:prstGeom>
        </p:spPr>
      </p:pic>
      <p:sp>
        <p:nvSpPr>
          <p:cNvPr id="22" name="文本框 21">
            <a:extLst>
              <a:ext uri="{FF2B5EF4-FFF2-40B4-BE49-F238E27FC236}">
                <a16:creationId xmlns:a16="http://schemas.microsoft.com/office/drawing/2014/main" id="{F3F0585E-EA55-468E-8A37-D5082A008482}"/>
              </a:ext>
            </a:extLst>
          </p:cNvPr>
          <p:cNvSpPr txBox="1"/>
          <p:nvPr/>
        </p:nvSpPr>
        <p:spPr>
          <a:xfrm>
            <a:off x="7864717" y="5421353"/>
            <a:ext cx="3222381" cy="646331"/>
          </a:xfrm>
          <a:prstGeom prst="rect">
            <a:avLst/>
          </a:prstGeom>
          <a:noFill/>
        </p:spPr>
        <p:txBody>
          <a:bodyPr wrap="square" rtlCol="0">
            <a:spAutoFit/>
          </a:bodyPr>
          <a:lstStyle/>
          <a:p>
            <a:r>
              <a:rPr lang="zh-CN" altLang="en-US" dirty="0"/>
              <a:t>不是这次敏感词需要用到的应用，这里也就不展开细讲</a:t>
            </a:r>
          </a:p>
        </p:txBody>
      </p:sp>
    </p:spTree>
    <p:extLst>
      <p:ext uri="{BB962C8B-B14F-4D97-AF65-F5344CB8AC3E}">
        <p14:creationId xmlns:p14="http://schemas.microsoft.com/office/powerpoint/2010/main" val="245259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4712725" y="454002"/>
            <a:ext cx="2766549"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E09085"/>
                </a:solidFill>
                <a:effectLst/>
                <a:uLnTx/>
                <a:uFillTx/>
                <a:latin typeface="+mn-lt"/>
                <a:ea typeface="+mn-ea"/>
                <a:cs typeface="+mn-ea"/>
                <a:sym typeface="+mn-lt"/>
              </a:rPr>
              <a:t>Trie</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的优势劣势</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cxnSp>
        <p:nvCxnSpPr>
          <p:cNvPr id="7" name="直接连接符 6">
            <a:extLst>
              <a:ext uri="{FF2B5EF4-FFF2-40B4-BE49-F238E27FC236}">
                <a16:creationId xmlns:a16="http://schemas.microsoft.com/office/drawing/2014/main" id="{EDBC70A9-41B1-4B91-8DBE-64AD966CC3A0}"/>
              </a:ext>
            </a:extLst>
          </p:cNvPr>
          <p:cNvCxnSpPr/>
          <p:nvPr/>
        </p:nvCxnSpPr>
        <p:spPr>
          <a:xfrm>
            <a:off x="-47625" y="3536950"/>
            <a:ext cx="12239625" cy="0"/>
          </a:xfrm>
          <a:prstGeom prst="line">
            <a:avLst/>
          </a:prstGeom>
          <a:ln w="1905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2D546EF-8D2E-4CB9-BEC0-47F8773A463D}"/>
              </a:ext>
            </a:extLst>
          </p:cNvPr>
          <p:cNvGrpSpPr/>
          <p:nvPr/>
        </p:nvGrpSpPr>
        <p:grpSpPr>
          <a:xfrm flipV="1">
            <a:off x="1178133" y="3998799"/>
            <a:ext cx="1103033" cy="1101687"/>
            <a:chOff x="3271088" y="659003"/>
            <a:chExt cx="1511154" cy="1509310"/>
          </a:xfrm>
        </p:grpSpPr>
        <p:sp>
          <p:nvSpPr>
            <p:cNvPr id="9" name="矩形: 圆角 8">
              <a:extLst>
                <a:ext uri="{FF2B5EF4-FFF2-40B4-BE49-F238E27FC236}">
                  <a16:creationId xmlns:a16="http://schemas.microsoft.com/office/drawing/2014/main" id="{79C6A4BD-62C8-4AE7-8FE6-317A8426BBCF}"/>
                </a:ext>
              </a:extLst>
            </p:cNvPr>
            <p:cNvSpPr/>
            <p:nvPr/>
          </p:nvSpPr>
          <p:spPr>
            <a:xfrm rot="2700000" flipV="1">
              <a:off x="3272010" y="658081"/>
              <a:ext cx="1509310" cy="1511154"/>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圆角 9">
              <a:extLst>
                <a:ext uri="{FF2B5EF4-FFF2-40B4-BE49-F238E27FC236}">
                  <a16:creationId xmlns:a16="http://schemas.microsoft.com/office/drawing/2014/main" id="{B1835F28-28EE-43BB-BE47-E3B7ED8B43AA}"/>
                </a:ext>
              </a:extLst>
            </p:cNvPr>
            <p:cNvSpPr/>
            <p:nvPr/>
          </p:nvSpPr>
          <p:spPr>
            <a:xfrm rot="27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1" name="speech-bubble-with-lines_17127">
            <a:extLst>
              <a:ext uri="{FF2B5EF4-FFF2-40B4-BE49-F238E27FC236}">
                <a16:creationId xmlns:a16="http://schemas.microsoft.com/office/drawing/2014/main" id="{C58858F6-450C-4311-A269-AF35DA29F4FA}"/>
              </a:ext>
            </a:extLst>
          </p:cNvPr>
          <p:cNvSpPr>
            <a:spLocks noChangeAspect="1"/>
          </p:cNvSpPr>
          <p:nvPr/>
        </p:nvSpPr>
        <p:spPr bwMode="auto">
          <a:xfrm>
            <a:off x="1520127" y="4399116"/>
            <a:ext cx="419044" cy="302397"/>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rgbClr val="E09085"/>
          </a:solidFill>
          <a:ln>
            <a:noFill/>
          </a:ln>
        </p:spPr>
        <p:txBody>
          <a:bodyPr/>
          <a:lstStyle/>
          <a:p>
            <a:endParaRPr lang="zh-CN" altLang="en-US">
              <a:cs typeface="+mn-ea"/>
              <a:sym typeface="+mn-lt"/>
            </a:endParaRPr>
          </a:p>
        </p:txBody>
      </p:sp>
      <p:grpSp>
        <p:nvGrpSpPr>
          <p:cNvPr id="12" name="组合 11">
            <a:extLst>
              <a:ext uri="{FF2B5EF4-FFF2-40B4-BE49-F238E27FC236}">
                <a16:creationId xmlns:a16="http://schemas.microsoft.com/office/drawing/2014/main" id="{04559C10-1100-4406-9237-A7373002B565}"/>
              </a:ext>
            </a:extLst>
          </p:cNvPr>
          <p:cNvGrpSpPr/>
          <p:nvPr/>
        </p:nvGrpSpPr>
        <p:grpSpPr>
          <a:xfrm>
            <a:off x="4311265" y="2041544"/>
            <a:ext cx="1101687" cy="1100514"/>
            <a:chOff x="3264459" y="671696"/>
            <a:chExt cx="1509310" cy="1507704"/>
          </a:xfrm>
        </p:grpSpPr>
        <p:sp>
          <p:nvSpPr>
            <p:cNvPr id="13" name="矩形: 圆角 12">
              <a:extLst>
                <a:ext uri="{FF2B5EF4-FFF2-40B4-BE49-F238E27FC236}">
                  <a16:creationId xmlns:a16="http://schemas.microsoft.com/office/drawing/2014/main" id="{FB03A2D3-9F2E-44BF-B2DB-8E883ED78286}"/>
                </a:ext>
              </a:extLst>
            </p:cNvPr>
            <p:cNvSpPr/>
            <p:nvPr/>
          </p:nvSpPr>
          <p:spPr>
            <a:xfrm rot="18900000" flipV="1">
              <a:off x="3264459" y="671696"/>
              <a:ext cx="1509310" cy="1507704"/>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4" name="矩形: 圆角 13">
              <a:extLst>
                <a:ext uri="{FF2B5EF4-FFF2-40B4-BE49-F238E27FC236}">
                  <a16:creationId xmlns:a16="http://schemas.microsoft.com/office/drawing/2014/main" id="{B360980B-B236-4903-9BDF-B6B0F6957E01}"/>
                </a:ext>
              </a:extLst>
            </p:cNvPr>
            <p:cNvSpPr/>
            <p:nvPr/>
          </p:nvSpPr>
          <p:spPr>
            <a:xfrm rot="189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5" name="speech-bubble-with-lines_17127">
            <a:extLst>
              <a:ext uri="{FF2B5EF4-FFF2-40B4-BE49-F238E27FC236}">
                <a16:creationId xmlns:a16="http://schemas.microsoft.com/office/drawing/2014/main" id="{9E4A85AA-168B-443B-AA5C-D0D479FB5B69}"/>
              </a:ext>
            </a:extLst>
          </p:cNvPr>
          <p:cNvSpPr>
            <a:spLocks noChangeAspect="1"/>
          </p:cNvSpPr>
          <p:nvPr/>
        </p:nvSpPr>
        <p:spPr bwMode="auto">
          <a:xfrm>
            <a:off x="4673968" y="2385407"/>
            <a:ext cx="387304" cy="419043"/>
          </a:xfrm>
          <a:custGeom>
            <a:avLst/>
            <a:gdLst>
              <a:gd name="connsiteX0" fmla="*/ 14361 w 560767"/>
              <a:gd name="connsiteY0" fmla="*/ 152139 h 606722"/>
              <a:gd name="connsiteX1" fmla="*/ 28606 w 560767"/>
              <a:gd name="connsiteY1" fmla="*/ 166369 h 606722"/>
              <a:gd name="connsiteX2" fmla="*/ 28606 w 560767"/>
              <a:gd name="connsiteY2" fmla="*/ 191804 h 606722"/>
              <a:gd name="connsiteX3" fmla="*/ 14361 w 560767"/>
              <a:gd name="connsiteY3" fmla="*/ 206122 h 606722"/>
              <a:gd name="connsiteX4" fmla="*/ 27 w 560767"/>
              <a:gd name="connsiteY4" fmla="*/ 191804 h 606722"/>
              <a:gd name="connsiteX5" fmla="*/ 27 w 560767"/>
              <a:gd name="connsiteY5" fmla="*/ 166369 h 606722"/>
              <a:gd name="connsiteX6" fmla="*/ 14361 w 560767"/>
              <a:gd name="connsiteY6" fmla="*/ 152139 h 606722"/>
              <a:gd name="connsiteX7" fmla="*/ 540496 w 560767"/>
              <a:gd name="connsiteY7" fmla="*/ 115445 h 606722"/>
              <a:gd name="connsiteX8" fmla="*/ 554741 w 560767"/>
              <a:gd name="connsiteY8" fmla="*/ 129745 h 606722"/>
              <a:gd name="connsiteX9" fmla="*/ 554741 w 560767"/>
              <a:gd name="connsiteY9" fmla="*/ 155147 h 606722"/>
              <a:gd name="connsiteX10" fmla="*/ 540496 w 560767"/>
              <a:gd name="connsiteY10" fmla="*/ 169357 h 606722"/>
              <a:gd name="connsiteX11" fmla="*/ 526162 w 560767"/>
              <a:gd name="connsiteY11" fmla="*/ 155147 h 606722"/>
              <a:gd name="connsiteX12" fmla="*/ 526162 w 560767"/>
              <a:gd name="connsiteY12" fmla="*/ 129745 h 606722"/>
              <a:gd name="connsiteX13" fmla="*/ 540496 w 560767"/>
              <a:gd name="connsiteY13" fmla="*/ 115445 h 606722"/>
              <a:gd name="connsiteX14" fmla="*/ 349092 w 560767"/>
              <a:gd name="connsiteY14" fmla="*/ 108879 h 606722"/>
              <a:gd name="connsiteX15" fmla="*/ 374190 w 560767"/>
              <a:gd name="connsiteY15" fmla="*/ 149848 h 606722"/>
              <a:gd name="connsiteX16" fmla="*/ 408366 w 560767"/>
              <a:gd name="connsiteY16" fmla="*/ 321364 h 606722"/>
              <a:gd name="connsiteX17" fmla="*/ 480279 w 560767"/>
              <a:gd name="connsiteY17" fmla="*/ 301191 h 606722"/>
              <a:gd name="connsiteX18" fmla="*/ 529319 w 560767"/>
              <a:gd name="connsiteY18" fmla="*/ 310167 h 606722"/>
              <a:gd name="connsiteX19" fmla="*/ 454024 w 560767"/>
              <a:gd name="connsiteY19" fmla="*/ 168510 h 606722"/>
              <a:gd name="connsiteX20" fmla="*/ 349092 w 560767"/>
              <a:gd name="connsiteY20" fmla="*/ 108879 h 606722"/>
              <a:gd name="connsiteX21" fmla="*/ 211763 w 560767"/>
              <a:gd name="connsiteY21" fmla="*/ 108879 h 606722"/>
              <a:gd name="connsiteX22" fmla="*/ 106920 w 560767"/>
              <a:gd name="connsiteY22" fmla="*/ 168421 h 606722"/>
              <a:gd name="connsiteX23" fmla="*/ 31447 w 560767"/>
              <a:gd name="connsiteY23" fmla="*/ 309989 h 606722"/>
              <a:gd name="connsiteX24" fmla="*/ 80220 w 560767"/>
              <a:gd name="connsiteY24" fmla="*/ 301191 h 606722"/>
              <a:gd name="connsiteX25" fmla="*/ 152400 w 560767"/>
              <a:gd name="connsiteY25" fmla="*/ 321631 h 606722"/>
              <a:gd name="connsiteX26" fmla="*/ 186576 w 560767"/>
              <a:gd name="connsiteY26" fmla="*/ 149848 h 606722"/>
              <a:gd name="connsiteX27" fmla="*/ 211763 w 560767"/>
              <a:gd name="connsiteY27" fmla="*/ 108879 h 606722"/>
              <a:gd name="connsiteX28" fmla="*/ 279315 w 560767"/>
              <a:gd name="connsiteY28" fmla="*/ 99459 h 606722"/>
              <a:gd name="connsiteX29" fmla="*/ 212475 w 560767"/>
              <a:gd name="connsiteY29" fmla="*/ 162023 h 606722"/>
              <a:gd name="connsiteX30" fmla="*/ 181058 w 560767"/>
              <a:gd name="connsiteY30" fmla="*/ 323408 h 606722"/>
              <a:gd name="connsiteX31" fmla="*/ 181058 w 560767"/>
              <a:gd name="connsiteY31" fmla="*/ 326252 h 606722"/>
              <a:gd name="connsiteX32" fmla="*/ 280383 w 560767"/>
              <a:gd name="connsiteY32" fmla="*/ 301191 h 606722"/>
              <a:gd name="connsiteX33" fmla="*/ 379975 w 560767"/>
              <a:gd name="connsiteY33" fmla="*/ 326163 h 606722"/>
              <a:gd name="connsiteX34" fmla="*/ 379797 w 560767"/>
              <a:gd name="connsiteY34" fmla="*/ 323408 h 606722"/>
              <a:gd name="connsiteX35" fmla="*/ 348291 w 560767"/>
              <a:gd name="connsiteY35" fmla="*/ 162023 h 606722"/>
              <a:gd name="connsiteX36" fmla="*/ 281451 w 560767"/>
              <a:gd name="connsiteY36" fmla="*/ 99459 h 606722"/>
              <a:gd name="connsiteX37" fmla="*/ 280383 w 560767"/>
              <a:gd name="connsiteY37" fmla="*/ 99459 h 606722"/>
              <a:gd name="connsiteX38" fmla="*/ 279315 w 560767"/>
              <a:gd name="connsiteY38" fmla="*/ 99459 h 606722"/>
              <a:gd name="connsiteX39" fmla="*/ 280383 w 560767"/>
              <a:gd name="connsiteY39" fmla="*/ 38317 h 606722"/>
              <a:gd name="connsiteX40" fmla="*/ 294712 w 560767"/>
              <a:gd name="connsiteY40" fmla="*/ 52625 h 606722"/>
              <a:gd name="connsiteX41" fmla="*/ 294712 w 560767"/>
              <a:gd name="connsiteY41" fmla="*/ 71199 h 606722"/>
              <a:gd name="connsiteX42" fmla="*/ 473693 w 560767"/>
              <a:gd name="connsiteY42" fmla="*/ 147804 h 606722"/>
              <a:gd name="connsiteX43" fmla="*/ 560736 w 560767"/>
              <a:gd name="connsiteY43" fmla="*/ 333806 h 606722"/>
              <a:gd name="connsiteX44" fmla="*/ 553794 w 560767"/>
              <a:gd name="connsiteY44" fmla="*/ 347048 h 606722"/>
              <a:gd name="connsiteX45" fmla="*/ 538842 w 560767"/>
              <a:gd name="connsiteY45" fmla="*/ 346781 h 606722"/>
              <a:gd name="connsiteX46" fmla="*/ 480279 w 560767"/>
              <a:gd name="connsiteY46" fmla="*/ 329718 h 606722"/>
              <a:gd name="connsiteX47" fmla="*/ 403382 w 560767"/>
              <a:gd name="connsiteY47" fmla="*/ 361444 h 606722"/>
              <a:gd name="connsiteX48" fmla="*/ 384959 w 560767"/>
              <a:gd name="connsiteY48" fmla="*/ 362955 h 606722"/>
              <a:gd name="connsiteX49" fmla="*/ 293199 w 560767"/>
              <a:gd name="connsiteY49" fmla="*/ 330162 h 606722"/>
              <a:gd name="connsiteX50" fmla="*/ 293199 w 560767"/>
              <a:gd name="connsiteY50" fmla="*/ 549757 h 606722"/>
              <a:gd name="connsiteX51" fmla="*/ 321679 w 560767"/>
              <a:gd name="connsiteY51" fmla="*/ 578106 h 606722"/>
              <a:gd name="connsiteX52" fmla="*/ 350160 w 560767"/>
              <a:gd name="connsiteY52" fmla="*/ 549757 h 606722"/>
              <a:gd name="connsiteX53" fmla="*/ 364489 w 560767"/>
              <a:gd name="connsiteY53" fmla="*/ 535449 h 606722"/>
              <a:gd name="connsiteX54" fmla="*/ 378729 w 560767"/>
              <a:gd name="connsiteY54" fmla="*/ 549757 h 606722"/>
              <a:gd name="connsiteX55" fmla="*/ 321679 w 560767"/>
              <a:gd name="connsiteY55" fmla="*/ 606722 h 606722"/>
              <a:gd name="connsiteX56" fmla="*/ 264630 w 560767"/>
              <a:gd name="connsiteY56" fmla="*/ 549757 h 606722"/>
              <a:gd name="connsiteX57" fmla="*/ 264630 w 560767"/>
              <a:gd name="connsiteY57" fmla="*/ 330429 h 606722"/>
              <a:gd name="connsiteX58" fmla="*/ 175896 w 560767"/>
              <a:gd name="connsiteY58" fmla="*/ 363044 h 606722"/>
              <a:gd name="connsiteX59" fmla="*/ 175629 w 560767"/>
              <a:gd name="connsiteY59" fmla="*/ 363222 h 606722"/>
              <a:gd name="connsiteX60" fmla="*/ 175362 w 560767"/>
              <a:gd name="connsiteY60" fmla="*/ 363399 h 606722"/>
              <a:gd name="connsiteX61" fmla="*/ 167352 w 560767"/>
              <a:gd name="connsiteY61" fmla="*/ 365799 h 606722"/>
              <a:gd name="connsiteX62" fmla="*/ 156850 w 560767"/>
              <a:gd name="connsiteY62" fmla="*/ 361178 h 606722"/>
              <a:gd name="connsiteX63" fmla="*/ 80220 w 560767"/>
              <a:gd name="connsiteY63" fmla="*/ 329718 h 606722"/>
              <a:gd name="connsiteX64" fmla="*/ 22013 w 560767"/>
              <a:gd name="connsiteY64" fmla="*/ 346514 h 606722"/>
              <a:gd name="connsiteX65" fmla="*/ 7061 w 560767"/>
              <a:gd name="connsiteY65" fmla="*/ 346781 h 606722"/>
              <a:gd name="connsiteX66" fmla="*/ 30 w 560767"/>
              <a:gd name="connsiteY66" fmla="*/ 333628 h 606722"/>
              <a:gd name="connsiteX67" fmla="*/ 87251 w 560767"/>
              <a:gd name="connsiteY67" fmla="*/ 147715 h 606722"/>
              <a:gd name="connsiteX68" fmla="*/ 266143 w 560767"/>
              <a:gd name="connsiteY68" fmla="*/ 71199 h 606722"/>
              <a:gd name="connsiteX69" fmla="*/ 266143 w 560767"/>
              <a:gd name="connsiteY69" fmla="*/ 52625 h 606722"/>
              <a:gd name="connsiteX70" fmla="*/ 280383 w 560767"/>
              <a:gd name="connsiteY70" fmla="*/ 38317 h 606722"/>
              <a:gd name="connsiteX71" fmla="*/ 398651 w 560767"/>
              <a:gd name="connsiteY71" fmla="*/ 12702 h 606722"/>
              <a:gd name="connsiteX72" fmla="*/ 412976 w 560767"/>
              <a:gd name="connsiteY72" fmla="*/ 27021 h 606722"/>
              <a:gd name="connsiteX73" fmla="*/ 412976 w 560767"/>
              <a:gd name="connsiteY73" fmla="*/ 52456 h 606722"/>
              <a:gd name="connsiteX74" fmla="*/ 398651 w 560767"/>
              <a:gd name="connsiteY74" fmla="*/ 66685 h 606722"/>
              <a:gd name="connsiteX75" fmla="*/ 384326 w 560767"/>
              <a:gd name="connsiteY75" fmla="*/ 52456 h 606722"/>
              <a:gd name="connsiteX76" fmla="*/ 384326 w 560767"/>
              <a:gd name="connsiteY76" fmla="*/ 27021 h 606722"/>
              <a:gd name="connsiteX77" fmla="*/ 398651 w 560767"/>
              <a:gd name="connsiteY77" fmla="*/ 12702 h 606722"/>
              <a:gd name="connsiteX78" fmla="*/ 134736 w 560767"/>
              <a:gd name="connsiteY78" fmla="*/ 0 h 606722"/>
              <a:gd name="connsiteX79" fmla="*/ 149061 w 560767"/>
              <a:gd name="connsiteY79" fmla="*/ 14300 h 606722"/>
              <a:gd name="connsiteX80" fmla="*/ 149061 w 560767"/>
              <a:gd name="connsiteY80" fmla="*/ 39702 h 606722"/>
              <a:gd name="connsiteX81" fmla="*/ 134736 w 560767"/>
              <a:gd name="connsiteY81" fmla="*/ 53912 h 606722"/>
              <a:gd name="connsiteX82" fmla="*/ 120411 w 560767"/>
              <a:gd name="connsiteY82" fmla="*/ 39702 h 606722"/>
              <a:gd name="connsiteX83" fmla="*/ 120411 w 560767"/>
              <a:gd name="connsiteY83" fmla="*/ 14300 h 606722"/>
              <a:gd name="connsiteX84" fmla="*/ 134736 w 560767"/>
              <a:gd name="connsiteY8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60767" h="606722">
                <a:moveTo>
                  <a:pt x="14361" y="152139"/>
                </a:moveTo>
                <a:cubicBezTo>
                  <a:pt x="22196" y="152139"/>
                  <a:pt x="28606" y="158543"/>
                  <a:pt x="28606" y="166369"/>
                </a:cubicBezTo>
                <a:lnTo>
                  <a:pt x="28606" y="191804"/>
                </a:lnTo>
                <a:cubicBezTo>
                  <a:pt x="28606" y="199719"/>
                  <a:pt x="22196" y="206122"/>
                  <a:pt x="14361" y="206122"/>
                </a:cubicBezTo>
                <a:cubicBezTo>
                  <a:pt x="6437" y="206122"/>
                  <a:pt x="27" y="199719"/>
                  <a:pt x="27" y="191804"/>
                </a:cubicBezTo>
                <a:lnTo>
                  <a:pt x="27" y="166369"/>
                </a:lnTo>
                <a:cubicBezTo>
                  <a:pt x="27" y="158543"/>
                  <a:pt x="6437" y="152139"/>
                  <a:pt x="14361" y="152139"/>
                </a:cubicBezTo>
                <a:close/>
                <a:moveTo>
                  <a:pt x="540496" y="115445"/>
                </a:moveTo>
                <a:cubicBezTo>
                  <a:pt x="548331" y="115445"/>
                  <a:pt x="554741" y="121840"/>
                  <a:pt x="554741" y="129745"/>
                </a:cubicBezTo>
                <a:lnTo>
                  <a:pt x="554741" y="155147"/>
                </a:lnTo>
                <a:cubicBezTo>
                  <a:pt x="554741" y="163051"/>
                  <a:pt x="548331" y="169357"/>
                  <a:pt x="540496" y="169357"/>
                </a:cubicBezTo>
                <a:cubicBezTo>
                  <a:pt x="532572" y="169357"/>
                  <a:pt x="526162" y="163051"/>
                  <a:pt x="526162" y="155147"/>
                </a:cubicBezTo>
                <a:lnTo>
                  <a:pt x="526162" y="129745"/>
                </a:lnTo>
                <a:cubicBezTo>
                  <a:pt x="526162" y="121840"/>
                  <a:pt x="532572" y="115445"/>
                  <a:pt x="540496" y="115445"/>
                </a:cubicBezTo>
                <a:close/>
                <a:moveTo>
                  <a:pt x="349092" y="108879"/>
                </a:moveTo>
                <a:cubicBezTo>
                  <a:pt x="358259" y="120254"/>
                  <a:pt x="366714" y="133940"/>
                  <a:pt x="374190" y="149848"/>
                </a:cubicBezTo>
                <a:cubicBezTo>
                  <a:pt x="395995" y="196148"/>
                  <a:pt x="408099" y="256935"/>
                  <a:pt x="408366" y="321364"/>
                </a:cubicBezTo>
                <a:cubicBezTo>
                  <a:pt x="429816" y="308212"/>
                  <a:pt x="454469" y="301191"/>
                  <a:pt x="480279" y="301191"/>
                </a:cubicBezTo>
                <a:cubicBezTo>
                  <a:pt x="497189" y="301191"/>
                  <a:pt x="513744" y="304213"/>
                  <a:pt x="529319" y="310167"/>
                </a:cubicBezTo>
                <a:cubicBezTo>
                  <a:pt x="520508" y="256224"/>
                  <a:pt x="494252" y="206635"/>
                  <a:pt x="454024" y="168510"/>
                </a:cubicBezTo>
                <a:cubicBezTo>
                  <a:pt x="424031" y="140161"/>
                  <a:pt x="387985" y="119899"/>
                  <a:pt x="349092" y="108879"/>
                </a:cubicBezTo>
                <a:close/>
                <a:moveTo>
                  <a:pt x="211763" y="108879"/>
                </a:moveTo>
                <a:cubicBezTo>
                  <a:pt x="172781" y="119810"/>
                  <a:pt x="136824" y="140072"/>
                  <a:pt x="106920" y="168421"/>
                </a:cubicBezTo>
                <a:cubicBezTo>
                  <a:pt x="66603" y="206546"/>
                  <a:pt x="40347" y="256135"/>
                  <a:pt x="31447" y="309989"/>
                </a:cubicBezTo>
                <a:cubicBezTo>
                  <a:pt x="46934" y="304213"/>
                  <a:pt x="63399" y="301191"/>
                  <a:pt x="80220" y="301191"/>
                </a:cubicBezTo>
                <a:cubicBezTo>
                  <a:pt x="106119" y="301191"/>
                  <a:pt x="130950" y="308301"/>
                  <a:pt x="152400" y="321631"/>
                </a:cubicBezTo>
                <a:cubicBezTo>
                  <a:pt x="152667" y="257112"/>
                  <a:pt x="164771" y="196148"/>
                  <a:pt x="186576" y="149848"/>
                </a:cubicBezTo>
                <a:cubicBezTo>
                  <a:pt x="194141" y="133940"/>
                  <a:pt x="202596" y="120254"/>
                  <a:pt x="211763" y="108879"/>
                </a:cubicBezTo>
                <a:close/>
                <a:moveTo>
                  <a:pt x="279315" y="99459"/>
                </a:moveTo>
                <a:cubicBezTo>
                  <a:pt x="255285" y="100081"/>
                  <a:pt x="230898" y="122920"/>
                  <a:pt x="212475" y="162023"/>
                </a:cubicBezTo>
                <a:cubicBezTo>
                  <a:pt x="192183" y="205035"/>
                  <a:pt x="181058" y="262356"/>
                  <a:pt x="181058" y="323408"/>
                </a:cubicBezTo>
                <a:cubicBezTo>
                  <a:pt x="181058" y="324386"/>
                  <a:pt x="181058" y="325275"/>
                  <a:pt x="181058" y="326252"/>
                </a:cubicBezTo>
                <a:cubicBezTo>
                  <a:pt x="211407" y="309723"/>
                  <a:pt x="245317" y="301191"/>
                  <a:pt x="280383" y="301191"/>
                </a:cubicBezTo>
                <a:cubicBezTo>
                  <a:pt x="315627" y="301191"/>
                  <a:pt x="349626" y="309723"/>
                  <a:pt x="379975" y="326163"/>
                </a:cubicBezTo>
                <a:cubicBezTo>
                  <a:pt x="379797" y="325364"/>
                  <a:pt x="379797" y="324475"/>
                  <a:pt x="379797" y="323408"/>
                </a:cubicBezTo>
                <a:cubicBezTo>
                  <a:pt x="379797" y="262356"/>
                  <a:pt x="368583" y="205035"/>
                  <a:pt x="348291" y="162023"/>
                </a:cubicBezTo>
                <a:cubicBezTo>
                  <a:pt x="329868" y="122920"/>
                  <a:pt x="305481" y="100081"/>
                  <a:pt x="281451" y="99459"/>
                </a:cubicBezTo>
                <a:cubicBezTo>
                  <a:pt x="281095" y="99459"/>
                  <a:pt x="280739" y="99459"/>
                  <a:pt x="280383" y="99459"/>
                </a:cubicBezTo>
                <a:cubicBezTo>
                  <a:pt x="280027" y="99459"/>
                  <a:pt x="279671" y="99459"/>
                  <a:pt x="279315" y="99459"/>
                </a:cubicBezTo>
                <a:close/>
                <a:moveTo>
                  <a:pt x="280383" y="38317"/>
                </a:moveTo>
                <a:cubicBezTo>
                  <a:pt x="288304" y="38317"/>
                  <a:pt x="294712" y="44716"/>
                  <a:pt x="294712" y="52625"/>
                </a:cubicBezTo>
                <a:lnTo>
                  <a:pt x="294712" y="71199"/>
                </a:lnTo>
                <a:cubicBezTo>
                  <a:pt x="361641" y="74576"/>
                  <a:pt x="424832" y="101503"/>
                  <a:pt x="473693" y="147804"/>
                </a:cubicBezTo>
                <a:cubicBezTo>
                  <a:pt x="525492" y="196859"/>
                  <a:pt x="556375" y="262889"/>
                  <a:pt x="560736" y="333806"/>
                </a:cubicBezTo>
                <a:cubicBezTo>
                  <a:pt x="561092" y="339227"/>
                  <a:pt x="558422" y="344293"/>
                  <a:pt x="553794" y="347048"/>
                </a:cubicBezTo>
                <a:cubicBezTo>
                  <a:pt x="549077" y="349714"/>
                  <a:pt x="543381" y="349625"/>
                  <a:pt x="538842" y="346781"/>
                </a:cubicBezTo>
                <a:cubicBezTo>
                  <a:pt x="521309" y="335583"/>
                  <a:pt x="501105" y="329718"/>
                  <a:pt x="480279" y="329718"/>
                </a:cubicBezTo>
                <a:cubicBezTo>
                  <a:pt x="451265" y="329718"/>
                  <a:pt x="423942" y="341004"/>
                  <a:pt x="403382" y="361444"/>
                </a:cubicBezTo>
                <a:cubicBezTo>
                  <a:pt x="398398" y="366332"/>
                  <a:pt x="390655" y="366954"/>
                  <a:pt x="384959" y="362955"/>
                </a:cubicBezTo>
                <a:cubicBezTo>
                  <a:pt x="357903" y="343671"/>
                  <a:pt x="326396" y="332473"/>
                  <a:pt x="293199" y="330162"/>
                </a:cubicBezTo>
                <a:lnTo>
                  <a:pt x="293199" y="549757"/>
                </a:lnTo>
                <a:cubicBezTo>
                  <a:pt x="293199" y="565398"/>
                  <a:pt x="306015" y="578106"/>
                  <a:pt x="321679" y="578106"/>
                </a:cubicBezTo>
                <a:cubicBezTo>
                  <a:pt x="337344" y="578106"/>
                  <a:pt x="350160" y="565398"/>
                  <a:pt x="350160" y="549757"/>
                </a:cubicBezTo>
                <a:cubicBezTo>
                  <a:pt x="350160" y="541848"/>
                  <a:pt x="356568" y="535449"/>
                  <a:pt x="364489" y="535449"/>
                </a:cubicBezTo>
                <a:cubicBezTo>
                  <a:pt x="372321" y="535449"/>
                  <a:pt x="378729" y="541848"/>
                  <a:pt x="378729" y="549757"/>
                </a:cubicBezTo>
                <a:cubicBezTo>
                  <a:pt x="378729" y="581128"/>
                  <a:pt x="353186" y="606722"/>
                  <a:pt x="321679" y="606722"/>
                </a:cubicBezTo>
                <a:cubicBezTo>
                  <a:pt x="290262" y="606722"/>
                  <a:pt x="264630" y="581128"/>
                  <a:pt x="264630" y="549757"/>
                </a:cubicBezTo>
                <a:lnTo>
                  <a:pt x="264630" y="330429"/>
                </a:lnTo>
                <a:cubicBezTo>
                  <a:pt x="232678" y="333184"/>
                  <a:pt x="202240" y="344293"/>
                  <a:pt x="175896" y="363044"/>
                </a:cubicBezTo>
                <a:cubicBezTo>
                  <a:pt x="175807" y="363044"/>
                  <a:pt x="175718" y="363133"/>
                  <a:pt x="175629" y="363222"/>
                </a:cubicBezTo>
                <a:lnTo>
                  <a:pt x="175362" y="363399"/>
                </a:lnTo>
                <a:cubicBezTo>
                  <a:pt x="172959" y="364999"/>
                  <a:pt x="170200" y="365799"/>
                  <a:pt x="167352" y="365799"/>
                </a:cubicBezTo>
                <a:cubicBezTo>
                  <a:pt x="163436" y="365799"/>
                  <a:pt x="159609" y="364199"/>
                  <a:pt x="156850" y="361178"/>
                </a:cubicBezTo>
                <a:cubicBezTo>
                  <a:pt x="136290" y="340916"/>
                  <a:pt x="109056" y="329718"/>
                  <a:pt x="80220" y="329718"/>
                </a:cubicBezTo>
                <a:cubicBezTo>
                  <a:pt x="59483" y="329718"/>
                  <a:pt x="39368" y="335495"/>
                  <a:pt x="22013" y="346514"/>
                </a:cubicBezTo>
                <a:cubicBezTo>
                  <a:pt x="17474" y="349447"/>
                  <a:pt x="11689" y="349536"/>
                  <a:pt x="7061" y="346781"/>
                </a:cubicBezTo>
                <a:cubicBezTo>
                  <a:pt x="2433" y="344026"/>
                  <a:pt x="-326" y="338960"/>
                  <a:pt x="30" y="333628"/>
                </a:cubicBezTo>
                <a:cubicBezTo>
                  <a:pt x="4480" y="262711"/>
                  <a:pt x="35452" y="196681"/>
                  <a:pt x="87251" y="147715"/>
                </a:cubicBezTo>
                <a:cubicBezTo>
                  <a:pt x="136112" y="101503"/>
                  <a:pt x="199214" y="74576"/>
                  <a:pt x="266143" y="71199"/>
                </a:cubicBezTo>
                <a:lnTo>
                  <a:pt x="266143" y="52625"/>
                </a:lnTo>
                <a:cubicBezTo>
                  <a:pt x="266143" y="44716"/>
                  <a:pt x="272462" y="38317"/>
                  <a:pt x="280383" y="38317"/>
                </a:cubicBezTo>
                <a:close/>
                <a:moveTo>
                  <a:pt x="398651" y="12702"/>
                </a:moveTo>
                <a:cubicBezTo>
                  <a:pt x="406570" y="12702"/>
                  <a:pt x="412976" y="19106"/>
                  <a:pt x="412976" y="27021"/>
                </a:cubicBezTo>
                <a:lnTo>
                  <a:pt x="412976" y="52456"/>
                </a:lnTo>
                <a:cubicBezTo>
                  <a:pt x="412976" y="60282"/>
                  <a:pt x="406570" y="66685"/>
                  <a:pt x="398651" y="66685"/>
                </a:cubicBezTo>
                <a:cubicBezTo>
                  <a:pt x="390732" y="66685"/>
                  <a:pt x="384326" y="60282"/>
                  <a:pt x="384326" y="52456"/>
                </a:cubicBezTo>
                <a:lnTo>
                  <a:pt x="384326" y="27021"/>
                </a:lnTo>
                <a:cubicBezTo>
                  <a:pt x="384326" y="19106"/>
                  <a:pt x="390732" y="12702"/>
                  <a:pt x="398651" y="12702"/>
                </a:cubicBezTo>
                <a:close/>
                <a:moveTo>
                  <a:pt x="134736" y="0"/>
                </a:moveTo>
                <a:cubicBezTo>
                  <a:pt x="142655" y="0"/>
                  <a:pt x="149061" y="6395"/>
                  <a:pt x="149061" y="14300"/>
                </a:cubicBezTo>
                <a:lnTo>
                  <a:pt x="149061" y="39702"/>
                </a:lnTo>
                <a:cubicBezTo>
                  <a:pt x="149061" y="47517"/>
                  <a:pt x="142655" y="53912"/>
                  <a:pt x="134736" y="53912"/>
                </a:cubicBezTo>
                <a:cubicBezTo>
                  <a:pt x="126817" y="53912"/>
                  <a:pt x="120411" y="47517"/>
                  <a:pt x="120411" y="39702"/>
                </a:cubicBezTo>
                <a:lnTo>
                  <a:pt x="120411" y="14300"/>
                </a:lnTo>
                <a:cubicBezTo>
                  <a:pt x="120411" y="6395"/>
                  <a:pt x="126817" y="0"/>
                  <a:pt x="134736" y="0"/>
                </a:cubicBezTo>
                <a:close/>
              </a:path>
            </a:pathLst>
          </a:custGeom>
          <a:solidFill>
            <a:srgbClr val="E09085"/>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 name="矩形: 剪去对角 15">
            <a:extLst>
              <a:ext uri="{FF2B5EF4-FFF2-40B4-BE49-F238E27FC236}">
                <a16:creationId xmlns:a16="http://schemas.microsoft.com/office/drawing/2014/main" id="{984534FA-8403-40D1-AA49-565D9973CE7F}"/>
              </a:ext>
            </a:extLst>
          </p:cNvPr>
          <p:cNvSpPr/>
          <p:nvPr/>
        </p:nvSpPr>
        <p:spPr>
          <a:xfrm flipV="1">
            <a:off x="738131" y="2613903"/>
            <a:ext cx="1972018" cy="424722"/>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矩形: 剪去对角 16">
            <a:extLst>
              <a:ext uri="{FF2B5EF4-FFF2-40B4-BE49-F238E27FC236}">
                <a16:creationId xmlns:a16="http://schemas.microsoft.com/office/drawing/2014/main" id="{25099FD1-8564-412F-98B4-BAA6FECC6769}"/>
              </a:ext>
            </a:extLst>
          </p:cNvPr>
          <p:cNvSpPr/>
          <p:nvPr/>
        </p:nvSpPr>
        <p:spPr>
          <a:xfrm rot="10800000" flipV="1">
            <a:off x="3881611" y="4037902"/>
            <a:ext cx="1972018" cy="424724"/>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8" name="组合 17">
            <a:extLst>
              <a:ext uri="{FF2B5EF4-FFF2-40B4-BE49-F238E27FC236}">
                <a16:creationId xmlns:a16="http://schemas.microsoft.com/office/drawing/2014/main" id="{D4E0A32F-D947-4959-89CD-ED9257E16BF3}"/>
              </a:ext>
            </a:extLst>
          </p:cNvPr>
          <p:cNvGrpSpPr/>
          <p:nvPr/>
        </p:nvGrpSpPr>
        <p:grpSpPr>
          <a:xfrm flipV="1">
            <a:off x="6908739" y="3998799"/>
            <a:ext cx="1103033" cy="1101687"/>
            <a:chOff x="3271088" y="659003"/>
            <a:chExt cx="1511154" cy="1509310"/>
          </a:xfrm>
        </p:grpSpPr>
        <p:sp>
          <p:nvSpPr>
            <p:cNvPr id="19" name="矩形: 圆角 18">
              <a:extLst>
                <a:ext uri="{FF2B5EF4-FFF2-40B4-BE49-F238E27FC236}">
                  <a16:creationId xmlns:a16="http://schemas.microsoft.com/office/drawing/2014/main" id="{FC044087-1600-45B9-8CF0-12DCD8F07983}"/>
                </a:ext>
              </a:extLst>
            </p:cNvPr>
            <p:cNvSpPr/>
            <p:nvPr/>
          </p:nvSpPr>
          <p:spPr>
            <a:xfrm rot="2700000" flipV="1">
              <a:off x="3272010" y="658081"/>
              <a:ext cx="1509310" cy="1511154"/>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0" name="矩形: 圆角 19">
              <a:extLst>
                <a:ext uri="{FF2B5EF4-FFF2-40B4-BE49-F238E27FC236}">
                  <a16:creationId xmlns:a16="http://schemas.microsoft.com/office/drawing/2014/main" id="{095A2556-7944-48C0-B8CF-2E6F5EB101D4}"/>
                </a:ext>
              </a:extLst>
            </p:cNvPr>
            <p:cNvSpPr/>
            <p:nvPr/>
          </p:nvSpPr>
          <p:spPr>
            <a:xfrm rot="27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1" name="speech-bubble-with-lines_17127">
            <a:extLst>
              <a:ext uri="{FF2B5EF4-FFF2-40B4-BE49-F238E27FC236}">
                <a16:creationId xmlns:a16="http://schemas.microsoft.com/office/drawing/2014/main" id="{635C5D6C-055A-44A6-BABE-B1D61327E143}"/>
              </a:ext>
            </a:extLst>
          </p:cNvPr>
          <p:cNvSpPr>
            <a:spLocks noChangeAspect="1"/>
          </p:cNvSpPr>
          <p:nvPr/>
        </p:nvSpPr>
        <p:spPr bwMode="auto">
          <a:xfrm>
            <a:off x="7250733" y="4394388"/>
            <a:ext cx="419043" cy="311853"/>
          </a:xfrm>
          <a:custGeom>
            <a:avLst/>
            <a:gdLst>
              <a:gd name="connsiteX0" fmla="*/ 312129 w 545932"/>
              <a:gd name="connsiteY0" fmla="*/ 308763 h 406284"/>
              <a:gd name="connsiteX1" fmla="*/ 322988 w 545932"/>
              <a:gd name="connsiteY1" fmla="*/ 328897 h 406284"/>
              <a:gd name="connsiteX2" fmla="*/ 321601 w 545932"/>
              <a:gd name="connsiteY2" fmla="*/ 330192 h 406284"/>
              <a:gd name="connsiteX3" fmla="*/ 428099 w 545932"/>
              <a:gd name="connsiteY3" fmla="*/ 203863 h 406284"/>
              <a:gd name="connsiteX4" fmla="*/ 409141 w 545932"/>
              <a:gd name="connsiteY4" fmla="*/ 216180 h 406284"/>
              <a:gd name="connsiteX5" fmla="*/ 425738 w 545932"/>
              <a:gd name="connsiteY5" fmla="*/ 204956 h 406284"/>
              <a:gd name="connsiteX6" fmla="*/ 429064 w 545932"/>
              <a:gd name="connsiteY6" fmla="*/ 203417 h 406284"/>
              <a:gd name="connsiteX7" fmla="*/ 428099 w 545932"/>
              <a:gd name="connsiteY7" fmla="*/ 203863 h 406284"/>
              <a:gd name="connsiteX8" fmla="*/ 428444 w 545932"/>
              <a:gd name="connsiteY8" fmla="*/ 203639 h 406284"/>
              <a:gd name="connsiteX9" fmla="*/ 287470 w 545932"/>
              <a:gd name="connsiteY9" fmla="*/ 191839 h 406284"/>
              <a:gd name="connsiteX10" fmla="*/ 281505 w 545932"/>
              <a:gd name="connsiteY10" fmla="*/ 221678 h 406284"/>
              <a:gd name="connsiteX11" fmla="*/ 311721 w 545932"/>
              <a:gd name="connsiteY11" fmla="*/ 307841 h 406284"/>
              <a:gd name="connsiteX12" fmla="*/ 312129 w 545932"/>
              <a:gd name="connsiteY12" fmla="*/ 308763 h 406284"/>
              <a:gd name="connsiteX13" fmla="*/ 311683 w 545932"/>
              <a:gd name="connsiteY13" fmla="*/ 307937 h 406284"/>
              <a:gd name="connsiteX14" fmla="*/ 287459 w 545932"/>
              <a:gd name="connsiteY14" fmla="*/ 191856 h 406284"/>
              <a:gd name="connsiteX15" fmla="*/ 287728 w 545932"/>
              <a:gd name="connsiteY15" fmla="*/ 191438 h 406284"/>
              <a:gd name="connsiteX16" fmla="*/ 287470 w 545932"/>
              <a:gd name="connsiteY16" fmla="*/ 191839 h 406284"/>
              <a:gd name="connsiteX17" fmla="*/ 287488 w 545932"/>
              <a:gd name="connsiteY17" fmla="*/ 191748 h 406284"/>
              <a:gd name="connsiteX18" fmla="*/ 308095 w 545932"/>
              <a:gd name="connsiteY18" fmla="*/ 165182 h 406284"/>
              <a:gd name="connsiteX19" fmla="*/ 287728 w 545932"/>
              <a:gd name="connsiteY19" fmla="*/ 191438 h 406284"/>
              <a:gd name="connsiteX20" fmla="*/ 301993 w 545932"/>
              <a:gd name="connsiteY20" fmla="*/ 169310 h 406284"/>
              <a:gd name="connsiteX21" fmla="*/ 457823 w 545932"/>
              <a:gd name="connsiteY21" fmla="*/ 161277 h 406284"/>
              <a:gd name="connsiteX22" fmla="*/ 484585 w 545932"/>
              <a:gd name="connsiteY22" fmla="*/ 167562 h 406284"/>
              <a:gd name="connsiteX23" fmla="*/ 537898 w 545932"/>
              <a:gd name="connsiteY23" fmla="*/ 294942 h 406284"/>
              <a:gd name="connsiteX24" fmla="*/ 418347 w 545932"/>
              <a:gd name="connsiteY24" fmla="*/ 378786 h 406284"/>
              <a:gd name="connsiteX25" fmla="*/ 366650 w 545932"/>
              <a:gd name="connsiteY25" fmla="*/ 396523 h 406284"/>
              <a:gd name="connsiteX26" fmla="*/ 347263 w 545932"/>
              <a:gd name="connsiteY26" fmla="*/ 401360 h 406284"/>
              <a:gd name="connsiteX27" fmla="*/ 331107 w 545932"/>
              <a:gd name="connsiteY27" fmla="*/ 398135 h 406284"/>
              <a:gd name="connsiteX28" fmla="*/ 306874 w 545932"/>
              <a:gd name="connsiteY28" fmla="*/ 370724 h 406284"/>
              <a:gd name="connsiteX29" fmla="*/ 298153 w 545932"/>
              <a:gd name="connsiteY29" fmla="*/ 352073 h 406284"/>
              <a:gd name="connsiteX30" fmla="*/ 321601 w 545932"/>
              <a:gd name="connsiteY30" fmla="*/ 330192 h 406284"/>
              <a:gd name="connsiteX31" fmla="*/ 335954 w 545932"/>
              <a:gd name="connsiteY31" fmla="*/ 362662 h 406284"/>
              <a:gd name="connsiteX32" fmla="*/ 342416 w 545932"/>
              <a:gd name="connsiteY32" fmla="*/ 369112 h 406284"/>
              <a:gd name="connsiteX33" fmla="*/ 344032 w 545932"/>
              <a:gd name="connsiteY33" fmla="*/ 369112 h 406284"/>
              <a:gd name="connsiteX34" fmla="*/ 347263 w 545932"/>
              <a:gd name="connsiteY34" fmla="*/ 369112 h 406284"/>
              <a:gd name="connsiteX35" fmla="*/ 352110 w 545932"/>
              <a:gd name="connsiteY35" fmla="*/ 369112 h 406284"/>
              <a:gd name="connsiteX36" fmla="*/ 408654 w 545932"/>
              <a:gd name="connsiteY36" fmla="*/ 348151 h 406284"/>
              <a:gd name="connsiteX37" fmla="*/ 508818 w 545932"/>
              <a:gd name="connsiteY37" fmla="*/ 283655 h 406284"/>
              <a:gd name="connsiteX38" fmla="*/ 471660 w 545932"/>
              <a:gd name="connsiteY38" fmla="*/ 196585 h 406284"/>
              <a:gd name="connsiteX39" fmla="*/ 457120 w 545932"/>
              <a:gd name="connsiteY39" fmla="*/ 193360 h 406284"/>
              <a:gd name="connsiteX40" fmla="*/ 429064 w 545932"/>
              <a:gd name="connsiteY40" fmla="*/ 203417 h 406284"/>
              <a:gd name="connsiteX41" fmla="*/ 450568 w 545932"/>
              <a:gd name="connsiteY41" fmla="*/ 193469 h 406284"/>
              <a:gd name="connsiteX42" fmla="*/ 317861 w 545932"/>
              <a:gd name="connsiteY42" fmla="*/ 158575 h 406284"/>
              <a:gd name="connsiteX43" fmla="*/ 308095 w 545932"/>
              <a:gd name="connsiteY43" fmla="*/ 165182 h 406284"/>
              <a:gd name="connsiteX44" fmla="*/ 311721 w 545932"/>
              <a:gd name="connsiteY44" fmla="*/ 160508 h 406284"/>
              <a:gd name="connsiteX45" fmla="*/ 335601 w 545932"/>
              <a:gd name="connsiteY45" fmla="*/ 152989 h 406284"/>
              <a:gd name="connsiteX46" fmla="*/ 317861 w 545932"/>
              <a:gd name="connsiteY46" fmla="*/ 158575 h 406284"/>
              <a:gd name="connsiteX47" fmla="*/ 322584 w 545932"/>
              <a:gd name="connsiteY47" fmla="*/ 155379 h 406284"/>
              <a:gd name="connsiteX48" fmla="*/ 345647 w 545932"/>
              <a:gd name="connsiteY48" fmla="*/ 149826 h 406284"/>
              <a:gd name="connsiteX49" fmla="*/ 374727 w 545932"/>
              <a:gd name="connsiteY49" fmla="*/ 156275 h 406284"/>
              <a:gd name="connsiteX50" fmla="*/ 407038 w 545932"/>
              <a:gd name="connsiteY50" fmla="*/ 217546 h 406284"/>
              <a:gd name="connsiteX51" fmla="*/ 409141 w 545932"/>
              <a:gd name="connsiteY51" fmla="*/ 216180 h 406284"/>
              <a:gd name="connsiteX52" fmla="*/ 406964 w 545932"/>
              <a:gd name="connsiteY52" fmla="*/ 217652 h 406284"/>
              <a:gd name="connsiteX53" fmla="*/ 374666 w 545932"/>
              <a:gd name="connsiteY53" fmla="*/ 156387 h 406284"/>
              <a:gd name="connsiteX54" fmla="*/ 347414 w 545932"/>
              <a:gd name="connsiteY54" fmla="*/ 150820 h 406284"/>
              <a:gd name="connsiteX55" fmla="*/ 335601 w 545932"/>
              <a:gd name="connsiteY55" fmla="*/ 152989 h 406284"/>
              <a:gd name="connsiteX56" fmla="*/ 129195 w 545932"/>
              <a:gd name="connsiteY56" fmla="*/ 0 h 406284"/>
              <a:gd name="connsiteX57" fmla="*/ 232551 w 545932"/>
              <a:gd name="connsiteY57" fmla="*/ 53204 h 406284"/>
              <a:gd name="connsiteX58" fmla="*/ 334292 w 545932"/>
              <a:gd name="connsiteY58" fmla="*/ 0 h 406284"/>
              <a:gd name="connsiteX59" fmla="*/ 465102 w 545932"/>
              <a:gd name="connsiteY59" fmla="*/ 128979 h 406284"/>
              <a:gd name="connsiteX60" fmla="*/ 457823 w 545932"/>
              <a:gd name="connsiteY60" fmla="*/ 161277 h 406284"/>
              <a:gd name="connsiteX61" fmla="*/ 457120 w 545932"/>
              <a:gd name="connsiteY61" fmla="*/ 161112 h 406284"/>
              <a:gd name="connsiteX62" fmla="*/ 426425 w 545932"/>
              <a:gd name="connsiteY62" fmla="*/ 167562 h 406284"/>
              <a:gd name="connsiteX63" fmla="*/ 386036 w 545932"/>
              <a:gd name="connsiteY63" fmla="*/ 125640 h 406284"/>
              <a:gd name="connsiteX64" fmla="*/ 345647 w 545932"/>
              <a:gd name="connsiteY64" fmla="*/ 119190 h 406284"/>
              <a:gd name="connsiteX65" fmla="*/ 258408 w 545932"/>
              <a:gd name="connsiteY65" fmla="*/ 178849 h 406284"/>
              <a:gd name="connsiteX66" fmla="*/ 284256 w 545932"/>
              <a:gd name="connsiteY66" fmla="*/ 322352 h 406284"/>
              <a:gd name="connsiteX67" fmla="*/ 298153 w 545932"/>
              <a:gd name="connsiteY67" fmla="*/ 352073 h 406284"/>
              <a:gd name="connsiteX68" fmla="*/ 248700 w 545932"/>
              <a:gd name="connsiteY68" fmla="*/ 398223 h 406284"/>
              <a:gd name="connsiteX69" fmla="*/ 232551 w 545932"/>
              <a:gd name="connsiteY69" fmla="*/ 406284 h 406284"/>
              <a:gd name="connsiteX70" fmla="*/ 230936 w 545932"/>
              <a:gd name="connsiteY70" fmla="*/ 406284 h 406284"/>
              <a:gd name="connsiteX71" fmla="*/ 214787 w 545932"/>
              <a:gd name="connsiteY71" fmla="*/ 398223 h 406284"/>
              <a:gd name="connsiteX72" fmla="*/ 130810 w 545932"/>
              <a:gd name="connsiteY72" fmla="*/ 319223 h 406284"/>
              <a:gd name="connsiteX73" fmla="*/ 0 w 545932"/>
              <a:gd name="connsiteY73" fmla="*/ 128979 h 406284"/>
              <a:gd name="connsiteX74" fmla="*/ 129195 w 545932"/>
              <a:gd name="connsiteY74" fmla="*/ 0 h 40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45932" h="406284">
                <a:moveTo>
                  <a:pt x="312129" y="308763"/>
                </a:moveTo>
                <a:lnTo>
                  <a:pt x="322988" y="328897"/>
                </a:lnTo>
                <a:lnTo>
                  <a:pt x="321601" y="330192"/>
                </a:lnTo>
                <a:close/>
                <a:moveTo>
                  <a:pt x="428099" y="203863"/>
                </a:moveTo>
                <a:lnTo>
                  <a:pt x="409141" y="216180"/>
                </a:lnTo>
                <a:lnTo>
                  <a:pt x="425738" y="204956"/>
                </a:lnTo>
                <a:close/>
                <a:moveTo>
                  <a:pt x="429064" y="203417"/>
                </a:moveTo>
                <a:lnTo>
                  <a:pt x="428099" y="203863"/>
                </a:lnTo>
                <a:lnTo>
                  <a:pt x="428444" y="203639"/>
                </a:lnTo>
                <a:close/>
                <a:moveTo>
                  <a:pt x="287470" y="191839"/>
                </a:moveTo>
                <a:lnTo>
                  <a:pt x="281505" y="221678"/>
                </a:lnTo>
                <a:cubicBezTo>
                  <a:pt x="281126" y="251306"/>
                  <a:pt x="295970" y="280027"/>
                  <a:pt x="311721" y="307841"/>
                </a:cubicBezTo>
                <a:lnTo>
                  <a:pt x="312129" y="308763"/>
                </a:lnTo>
                <a:lnTo>
                  <a:pt x="311683" y="307937"/>
                </a:lnTo>
                <a:cubicBezTo>
                  <a:pt x="290689" y="270856"/>
                  <a:pt x="271310" y="232162"/>
                  <a:pt x="287459" y="191856"/>
                </a:cubicBezTo>
                <a:close/>
                <a:moveTo>
                  <a:pt x="287728" y="191438"/>
                </a:moveTo>
                <a:lnTo>
                  <a:pt x="287470" y="191839"/>
                </a:lnTo>
                <a:lnTo>
                  <a:pt x="287488" y="191748"/>
                </a:lnTo>
                <a:close/>
                <a:moveTo>
                  <a:pt x="308095" y="165182"/>
                </a:moveTo>
                <a:lnTo>
                  <a:pt x="287728" y="191438"/>
                </a:lnTo>
                <a:lnTo>
                  <a:pt x="301993" y="169310"/>
                </a:lnTo>
                <a:close/>
                <a:moveTo>
                  <a:pt x="457823" y="161277"/>
                </a:moveTo>
                <a:lnTo>
                  <a:pt x="484585" y="167562"/>
                </a:lnTo>
                <a:cubicBezTo>
                  <a:pt x="537898" y="191748"/>
                  <a:pt x="558900" y="243345"/>
                  <a:pt x="537898" y="294942"/>
                </a:cubicBezTo>
                <a:cubicBezTo>
                  <a:pt x="515280" y="348151"/>
                  <a:pt x="461967" y="364275"/>
                  <a:pt x="418347" y="378786"/>
                </a:cubicBezTo>
                <a:cubicBezTo>
                  <a:pt x="400576" y="383624"/>
                  <a:pt x="381190" y="388461"/>
                  <a:pt x="366650" y="396523"/>
                </a:cubicBezTo>
                <a:cubicBezTo>
                  <a:pt x="361803" y="399748"/>
                  <a:pt x="353725" y="401360"/>
                  <a:pt x="347263" y="401360"/>
                </a:cubicBezTo>
                <a:cubicBezTo>
                  <a:pt x="342416" y="401360"/>
                  <a:pt x="335954" y="399748"/>
                  <a:pt x="331107" y="398135"/>
                </a:cubicBezTo>
                <a:cubicBezTo>
                  <a:pt x="319799" y="393298"/>
                  <a:pt x="310105" y="383624"/>
                  <a:pt x="306874" y="370724"/>
                </a:cubicBezTo>
                <a:lnTo>
                  <a:pt x="298153" y="352073"/>
                </a:lnTo>
                <a:lnTo>
                  <a:pt x="321601" y="330192"/>
                </a:lnTo>
                <a:lnTo>
                  <a:pt x="335954" y="362662"/>
                </a:lnTo>
                <a:cubicBezTo>
                  <a:pt x="337570" y="364275"/>
                  <a:pt x="339185" y="367500"/>
                  <a:pt x="342416" y="369112"/>
                </a:cubicBezTo>
                <a:lnTo>
                  <a:pt x="344032" y="369112"/>
                </a:lnTo>
                <a:cubicBezTo>
                  <a:pt x="344032" y="369112"/>
                  <a:pt x="345647" y="369112"/>
                  <a:pt x="347263" y="369112"/>
                </a:cubicBezTo>
                <a:cubicBezTo>
                  <a:pt x="348878" y="369112"/>
                  <a:pt x="350494" y="369112"/>
                  <a:pt x="352110" y="369112"/>
                </a:cubicBezTo>
                <a:cubicBezTo>
                  <a:pt x="369881" y="359438"/>
                  <a:pt x="389267" y="352988"/>
                  <a:pt x="408654" y="348151"/>
                </a:cubicBezTo>
                <a:cubicBezTo>
                  <a:pt x="449043" y="335252"/>
                  <a:pt x="491047" y="322352"/>
                  <a:pt x="508818" y="283655"/>
                </a:cubicBezTo>
                <a:cubicBezTo>
                  <a:pt x="523358" y="246570"/>
                  <a:pt x="507202" y="212709"/>
                  <a:pt x="471660" y="196585"/>
                </a:cubicBezTo>
                <a:cubicBezTo>
                  <a:pt x="466814" y="193360"/>
                  <a:pt x="461967" y="193360"/>
                  <a:pt x="457120" y="193360"/>
                </a:cubicBezTo>
                <a:lnTo>
                  <a:pt x="429064" y="203417"/>
                </a:lnTo>
                <a:lnTo>
                  <a:pt x="450568" y="193469"/>
                </a:lnTo>
                <a:close/>
                <a:moveTo>
                  <a:pt x="317861" y="158575"/>
                </a:moveTo>
                <a:lnTo>
                  <a:pt x="308095" y="165182"/>
                </a:lnTo>
                <a:lnTo>
                  <a:pt x="311721" y="160508"/>
                </a:lnTo>
                <a:close/>
                <a:moveTo>
                  <a:pt x="335601" y="152989"/>
                </a:moveTo>
                <a:lnTo>
                  <a:pt x="317861" y="158575"/>
                </a:lnTo>
                <a:lnTo>
                  <a:pt x="322584" y="155379"/>
                </a:lnTo>
                <a:close/>
                <a:moveTo>
                  <a:pt x="345647" y="149826"/>
                </a:moveTo>
                <a:cubicBezTo>
                  <a:pt x="355341" y="149826"/>
                  <a:pt x="365034" y="151438"/>
                  <a:pt x="374727" y="156275"/>
                </a:cubicBezTo>
                <a:cubicBezTo>
                  <a:pt x="403807" y="167562"/>
                  <a:pt x="402192" y="203035"/>
                  <a:pt x="407038" y="217546"/>
                </a:cubicBezTo>
                <a:lnTo>
                  <a:pt x="409141" y="216180"/>
                </a:lnTo>
                <a:lnTo>
                  <a:pt x="406964" y="217652"/>
                </a:lnTo>
                <a:cubicBezTo>
                  <a:pt x="402119" y="203142"/>
                  <a:pt x="403734" y="167673"/>
                  <a:pt x="374666" y="156387"/>
                </a:cubicBezTo>
                <a:cubicBezTo>
                  <a:pt x="365380" y="152760"/>
                  <a:pt x="356195" y="150946"/>
                  <a:pt x="347414" y="150820"/>
                </a:cubicBezTo>
                <a:lnTo>
                  <a:pt x="335601" y="152989"/>
                </a:lnTo>
                <a:close/>
                <a:moveTo>
                  <a:pt x="129195" y="0"/>
                </a:moveTo>
                <a:cubicBezTo>
                  <a:pt x="174413" y="0"/>
                  <a:pt x="211557" y="32245"/>
                  <a:pt x="232551" y="53204"/>
                </a:cubicBezTo>
                <a:cubicBezTo>
                  <a:pt x="253545" y="32245"/>
                  <a:pt x="290689" y="0"/>
                  <a:pt x="334292" y="0"/>
                </a:cubicBezTo>
                <a:cubicBezTo>
                  <a:pt x="411809" y="0"/>
                  <a:pt x="465102" y="53204"/>
                  <a:pt x="465102" y="128979"/>
                </a:cubicBezTo>
                <a:lnTo>
                  <a:pt x="457823" y="161277"/>
                </a:lnTo>
                <a:lnTo>
                  <a:pt x="457120" y="161112"/>
                </a:lnTo>
                <a:cubicBezTo>
                  <a:pt x="445812" y="161112"/>
                  <a:pt x="436118" y="164337"/>
                  <a:pt x="426425" y="167562"/>
                </a:cubicBezTo>
                <a:cubicBezTo>
                  <a:pt x="419963" y="151438"/>
                  <a:pt x="408654" y="135314"/>
                  <a:pt x="386036" y="125640"/>
                </a:cubicBezTo>
                <a:cubicBezTo>
                  <a:pt x="373112" y="120802"/>
                  <a:pt x="360187" y="119190"/>
                  <a:pt x="345647" y="119190"/>
                </a:cubicBezTo>
                <a:cubicBezTo>
                  <a:pt x="306874" y="119190"/>
                  <a:pt x="272948" y="141764"/>
                  <a:pt x="258408" y="178849"/>
                </a:cubicBezTo>
                <a:cubicBezTo>
                  <a:pt x="235790" y="233670"/>
                  <a:pt x="261639" y="282042"/>
                  <a:pt x="284256" y="322352"/>
                </a:cubicBezTo>
                <a:lnTo>
                  <a:pt x="298153" y="352073"/>
                </a:lnTo>
                <a:lnTo>
                  <a:pt x="248700" y="398223"/>
                </a:lnTo>
                <a:cubicBezTo>
                  <a:pt x="245470" y="403060"/>
                  <a:pt x="239011" y="406284"/>
                  <a:pt x="232551" y="406284"/>
                </a:cubicBezTo>
                <a:lnTo>
                  <a:pt x="230936" y="406284"/>
                </a:lnTo>
                <a:cubicBezTo>
                  <a:pt x="226091" y="406284"/>
                  <a:pt x="219632" y="403060"/>
                  <a:pt x="214787" y="398223"/>
                </a:cubicBezTo>
                <a:cubicBezTo>
                  <a:pt x="192178" y="369203"/>
                  <a:pt x="159879" y="345019"/>
                  <a:pt x="130810" y="319223"/>
                </a:cubicBezTo>
                <a:cubicBezTo>
                  <a:pt x="66212" y="267632"/>
                  <a:pt x="0" y="212815"/>
                  <a:pt x="0" y="128979"/>
                </a:cubicBezTo>
                <a:cubicBezTo>
                  <a:pt x="0" y="53204"/>
                  <a:pt x="53293" y="0"/>
                  <a:pt x="129195" y="0"/>
                </a:cubicBezTo>
                <a:close/>
              </a:path>
            </a:pathLst>
          </a:custGeom>
          <a:solidFill>
            <a:srgbClr val="E09085"/>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nvGrpSpPr>
          <p:cNvPr id="22" name="组合 21">
            <a:extLst>
              <a:ext uri="{FF2B5EF4-FFF2-40B4-BE49-F238E27FC236}">
                <a16:creationId xmlns:a16="http://schemas.microsoft.com/office/drawing/2014/main" id="{485B00A8-4B47-434A-BC13-ABE6B9AC5862}"/>
              </a:ext>
            </a:extLst>
          </p:cNvPr>
          <p:cNvGrpSpPr/>
          <p:nvPr/>
        </p:nvGrpSpPr>
        <p:grpSpPr>
          <a:xfrm>
            <a:off x="10047383" y="2031607"/>
            <a:ext cx="1101687" cy="1087414"/>
            <a:chOff x="3272010" y="658081"/>
            <a:chExt cx="1509310" cy="1489756"/>
          </a:xfrm>
        </p:grpSpPr>
        <p:sp>
          <p:nvSpPr>
            <p:cNvPr id="23" name="矩形: 圆角 22">
              <a:extLst>
                <a:ext uri="{FF2B5EF4-FFF2-40B4-BE49-F238E27FC236}">
                  <a16:creationId xmlns:a16="http://schemas.microsoft.com/office/drawing/2014/main" id="{E5263447-6C70-4275-B447-5A72ADF07865}"/>
                </a:ext>
              </a:extLst>
            </p:cNvPr>
            <p:cNvSpPr/>
            <p:nvPr/>
          </p:nvSpPr>
          <p:spPr>
            <a:xfrm rot="18900000" flipV="1">
              <a:off x="3272010" y="658081"/>
              <a:ext cx="1509310" cy="1489756"/>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4" name="矩形: 圆角 23">
              <a:extLst>
                <a:ext uri="{FF2B5EF4-FFF2-40B4-BE49-F238E27FC236}">
                  <a16:creationId xmlns:a16="http://schemas.microsoft.com/office/drawing/2014/main" id="{A200AD66-AB34-400A-95D8-664823235122}"/>
                </a:ext>
              </a:extLst>
            </p:cNvPr>
            <p:cNvSpPr/>
            <p:nvPr/>
          </p:nvSpPr>
          <p:spPr>
            <a:xfrm rot="189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5" name="speech-bubble-with-lines_17127">
            <a:extLst>
              <a:ext uri="{FF2B5EF4-FFF2-40B4-BE49-F238E27FC236}">
                <a16:creationId xmlns:a16="http://schemas.microsoft.com/office/drawing/2014/main" id="{AC415FB5-22DA-417C-B1C2-8D749E55BE37}"/>
              </a:ext>
            </a:extLst>
          </p:cNvPr>
          <p:cNvSpPr>
            <a:spLocks noChangeAspect="1"/>
          </p:cNvSpPr>
          <p:nvPr/>
        </p:nvSpPr>
        <p:spPr bwMode="auto">
          <a:xfrm>
            <a:off x="10439676" y="2385407"/>
            <a:ext cx="317100" cy="419044"/>
          </a:xfrm>
          <a:custGeom>
            <a:avLst/>
            <a:gdLst>
              <a:gd name="T0" fmla="*/ 378 w 393"/>
              <a:gd name="T1" fmla="*/ 520 h 520"/>
              <a:gd name="T2" fmla="*/ 12 w 393"/>
              <a:gd name="T3" fmla="*/ 452 h 520"/>
              <a:gd name="T4" fmla="*/ 120 w 393"/>
              <a:gd name="T5" fmla="*/ 354 h 520"/>
              <a:gd name="T6" fmla="*/ 183 w 393"/>
              <a:gd name="T7" fmla="*/ 383 h 520"/>
              <a:gd name="T8" fmla="*/ 208 w 393"/>
              <a:gd name="T9" fmla="*/ 383 h 520"/>
              <a:gd name="T10" fmla="*/ 268 w 393"/>
              <a:gd name="T11" fmla="*/ 353 h 520"/>
              <a:gd name="T12" fmla="*/ 378 w 393"/>
              <a:gd name="T13" fmla="*/ 452 h 520"/>
              <a:gd name="T14" fmla="*/ 290 w 393"/>
              <a:gd name="T15" fmla="*/ 229 h 520"/>
              <a:gd name="T16" fmla="*/ 101 w 393"/>
              <a:gd name="T17" fmla="*/ 229 h 520"/>
              <a:gd name="T18" fmla="*/ 337 w 393"/>
              <a:gd name="T19" fmla="*/ 202 h 520"/>
              <a:gd name="T20" fmla="*/ 322 w 393"/>
              <a:gd name="T21" fmla="*/ 182 h 520"/>
              <a:gd name="T22" fmla="*/ 343 w 393"/>
              <a:gd name="T23" fmla="*/ 171 h 520"/>
              <a:gd name="T24" fmla="*/ 357 w 393"/>
              <a:gd name="T25" fmla="*/ 171 h 520"/>
              <a:gd name="T26" fmla="*/ 368 w 393"/>
              <a:gd name="T27" fmla="*/ 158 h 520"/>
              <a:gd name="T28" fmla="*/ 365 w 393"/>
              <a:gd name="T29" fmla="*/ 139 h 520"/>
              <a:gd name="T30" fmla="*/ 342 w 393"/>
              <a:gd name="T31" fmla="*/ 132 h 520"/>
              <a:gd name="T32" fmla="*/ 330 w 393"/>
              <a:gd name="T33" fmla="*/ 141 h 520"/>
              <a:gd name="T34" fmla="*/ 328 w 393"/>
              <a:gd name="T35" fmla="*/ 149 h 520"/>
              <a:gd name="T36" fmla="*/ 318 w 393"/>
              <a:gd name="T37" fmla="*/ 121 h 520"/>
              <a:gd name="T38" fmla="*/ 343 w 393"/>
              <a:gd name="T39" fmla="*/ 113 h 520"/>
              <a:gd name="T40" fmla="*/ 390 w 393"/>
              <a:gd name="T41" fmla="*/ 138 h 520"/>
              <a:gd name="T42" fmla="*/ 379 w 393"/>
              <a:gd name="T43" fmla="*/ 182 h 520"/>
              <a:gd name="T44" fmla="*/ 359 w 393"/>
              <a:gd name="T45" fmla="*/ 189 h 520"/>
              <a:gd name="T46" fmla="*/ 345 w 393"/>
              <a:gd name="T47" fmla="*/ 191 h 520"/>
              <a:gd name="T48" fmla="*/ 337 w 393"/>
              <a:gd name="T49" fmla="*/ 202 h 520"/>
              <a:gd name="T50" fmla="*/ 331 w 393"/>
              <a:gd name="T51" fmla="*/ 219 h 520"/>
              <a:gd name="T52" fmla="*/ 303 w 393"/>
              <a:gd name="T53" fmla="*/ 234 h 520"/>
              <a:gd name="T54" fmla="*/ 61 w 393"/>
              <a:gd name="T55" fmla="*/ 198 h 520"/>
              <a:gd name="T56" fmla="*/ 39 w 393"/>
              <a:gd name="T57" fmla="*/ 194 h 520"/>
              <a:gd name="T58" fmla="*/ 47 w 393"/>
              <a:gd name="T59" fmla="*/ 174 h 520"/>
              <a:gd name="T60" fmla="*/ 55 w 393"/>
              <a:gd name="T61" fmla="*/ 166 h 520"/>
              <a:gd name="T62" fmla="*/ 55 w 393"/>
              <a:gd name="T63" fmla="*/ 151 h 520"/>
              <a:gd name="T64" fmla="*/ 42 w 393"/>
              <a:gd name="T65" fmla="*/ 140 h 520"/>
              <a:gd name="T66" fmla="*/ 23 w 393"/>
              <a:gd name="T67" fmla="*/ 149 h 520"/>
              <a:gd name="T68" fmla="*/ 21 w 393"/>
              <a:gd name="T69" fmla="*/ 163 h 520"/>
              <a:gd name="T70" fmla="*/ 24 w 393"/>
              <a:gd name="T71" fmla="*/ 169 h 520"/>
              <a:gd name="T72" fmla="*/ 1 w 393"/>
              <a:gd name="T73" fmla="*/ 157 h 520"/>
              <a:gd name="T74" fmla="*/ 12 w 393"/>
              <a:gd name="T75" fmla="*/ 136 h 520"/>
              <a:gd name="T76" fmla="*/ 57 w 393"/>
              <a:gd name="T77" fmla="*/ 125 h 520"/>
              <a:gd name="T78" fmla="*/ 76 w 393"/>
              <a:gd name="T79" fmla="*/ 160 h 520"/>
              <a:gd name="T80" fmla="*/ 67 w 393"/>
              <a:gd name="T81" fmla="*/ 176 h 520"/>
              <a:gd name="T82" fmla="*/ 60 w 393"/>
              <a:gd name="T83" fmla="*/ 186 h 520"/>
              <a:gd name="T84" fmla="*/ 61 w 393"/>
              <a:gd name="T85" fmla="*/ 198 h 520"/>
              <a:gd name="T86" fmla="*/ 67 w 393"/>
              <a:gd name="T87" fmla="*/ 212 h 520"/>
              <a:gd name="T88" fmla="*/ 58 w 393"/>
              <a:gd name="T89" fmla="*/ 238 h 520"/>
              <a:gd name="T90" fmla="*/ 177 w 393"/>
              <a:gd name="T91" fmla="*/ 90 h 520"/>
              <a:gd name="T92" fmla="*/ 165 w 393"/>
              <a:gd name="T93" fmla="*/ 68 h 520"/>
              <a:gd name="T94" fmla="*/ 188 w 393"/>
              <a:gd name="T95" fmla="*/ 60 h 520"/>
              <a:gd name="T96" fmla="*/ 201 w 393"/>
              <a:gd name="T97" fmla="*/ 61 h 520"/>
              <a:gd name="T98" fmla="*/ 214 w 393"/>
              <a:gd name="T99" fmla="*/ 50 h 520"/>
              <a:gd name="T100" fmla="*/ 213 w 393"/>
              <a:gd name="T101" fmla="*/ 30 h 520"/>
              <a:gd name="T102" fmla="*/ 192 w 393"/>
              <a:gd name="T103" fmla="*/ 20 h 520"/>
              <a:gd name="T104" fmla="*/ 179 w 393"/>
              <a:gd name="T105" fmla="*/ 29 h 520"/>
              <a:gd name="T106" fmla="*/ 175 w 393"/>
              <a:gd name="T107" fmla="*/ 36 h 520"/>
              <a:gd name="T108" fmla="*/ 168 w 393"/>
              <a:gd name="T109" fmla="*/ 7 h 520"/>
              <a:gd name="T110" fmla="*/ 195 w 393"/>
              <a:gd name="T111" fmla="*/ 2 h 520"/>
              <a:gd name="T112" fmla="*/ 238 w 393"/>
              <a:gd name="T113" fmla="*/ 32 h 520"/>
              <a:gd name="T114" fmla="*/ 222 w 393"/>
              <a:gd name="T115" fmla="*/ 75 h 520"/>
              <a:gd name="T116" fmla="*/ 201 w 393"/>
              <a:gd name="T117" fmla="*/ 79 h 520"/>
              <a:gd name="T118" fmla="*/ 187 w 393"/>
              <a:gd name="T119" fmla="*/ 80 h 520"/>
              <a:gd name="T120" fmla="*/ 177 w 393"/>
              <a:gd name="T121" fmla="*/ 90 h 520"/>
              <a:gd name="T122" fmla="*/ 170 w 393"/>
              <a:gd name="T123" fmla="*/ 106 h 520"/>
              <a:gd name="T124" fmla="*/ 140 w 393"/>
              <a:gd name="T125" fmla="*/ 117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 h="520">
                <a:moveTo>
                  <a:pt x="378" y="452"/>
                </a:moveTo>
                <a:lnTo>
                  <a:pt x="378" y="520"/>
                </a:lnTo>
                <a:lnTo>
                  <a:pt x="12" y="520"/>
                </a:lnTo>
                <a:lnTo>
                  <a:pt x="12" y="452"/>
                </a:lnTo>
                <a:cubicBezTo>
                  <a:pt x="12" y="426"/>
                  <a:pt x="34" y="395"/>
                  <a:pt x="61" y="382"/>
                </a:cubicBezTo>
                <a:lnTo>
                  <a:pt x="120" y="354"/>
                </a:lnTo>
                <a:lnTo>
                  <a:pt x="161" y="440"/>
                </a:lnTo>
                <a:lnTo>
                  <a:pt x="183" y="383"/>
                </a:lnTo>
                <a:cubicBezTo>
                  <a:pt x="187" y="384"/>
                  <a:pt x="191" y="385"/>
                  <a:pt x="195" y="385"/>
                </a:cubicBezTo>
                <a:cubicBezTo>
                  <a:pt x="200" y="385"/>
                  <a:pt x="204" y="384"/>
                  <a:pt x="208" y="383"/>
                </a:cubicBezTo>
                <a:lnTo>
                  <a:pt x="228" y="437"/>
                </a:lnTo>
                <a:lnTo>
                  <a:pt x="268" y="353"/>
                </a:lnTo>
                <a:lnTo>
                  <a:pt x="330" y="382"/>
                </a:lnTo>
                <a:cubicBezTo>
                  <a:pt x="356" y="395"/>
                  <a:pt x="378" y="426"/>
                  <a:pt x="378" y="452"/>
                </a:cubicBezTo>
                <a:close/>
                <a:moveTo>
                  <a:pt x="195" y="353"/>
                </a:moveTo>
                <a:cubicBezTo>
                  <a:pt x="247" y="353"/>
                  <a:pt x="290" y="288"/>
                  <a:pt x="290" y="229"/>
                </a:cubicBezTo>
                <a:cubicBezTo>
                  <a:pt x="290" y="169"/>
                  <a:pt x="247" y="137"/>
                  <a:pt x="195" y="137"/>
                </a:cubicBezTo>
                <a:cubicBezTo>
                  <a:pt x="143" y="137"/>
                  <a:pt x="101" y="169"/>
                  <a:pt x="101" y="229"/>
                </a:cubicBezTo>
                <a:cubicBezTo>
                  <a:pt x="101" y="288"/>
                  <a:pt x="143" y="353"/>
                  <a:pt x="195" y="353"/>
                </a:cubicBezTo>
                <a:close/>
                <a:moveTo>
                  <a:pt x="337" y="202"/>
                </a:moveTo>
                <a:lnTo>
                  <a:pt x="316" y="195"/>
                </a:lnTo>
                <a:cubicBezTo>
                  <a:pt x="318" y="189"/>
                  <a:pt x="320" y="185"/>
                  <a:pt x="322" y="182"/>
                </a:cubicBezTo>
                <a:cubicBezTo>
                  <a:pt x="323" y="179"/>
                  <a:pt x="326" y="176"/>
                  <a:pt x="329" y="175"/>
                </a:cubicBezTo>
                <a:cubicBezTo>
                  <a:pt x="332" y="173"/>
                  <a:pt x="337" y="172"/>
                  <a:pt x="343" y="171"/>
                </a:cubicBezTo>
                <a:cubicBezTo>
                  <a:pt x="346" y="171"/>
                  <a:pt x="349" y="171"/>
                  <a:pt x="351" y="171"/>
                </a:cubicBezTo>
                <a:cubicBezTo>
                  <a:pt x="353" y="171"/>
                  <a:pt x="355" y="171"/>
                  <a:pt x="357" y="171"/>
                </a:cubicBezTo>
                <a:cubicBezTo>
                  <a:pt x="358" y="170"/>
                  <a:pt x="360" y="170"/>
                  <a:pt x="361" y="169"/>
                </a:cubicBezTo>
                <a:cubicBezTo>
                  <a:pt x="364" y="167"/>
                  <a:pt x="366" y="163"/>
                  <a:pt x="368" y="158"/>
                </a:cubicBezTo>
                <a:cubicBezTo>
                  <a:pt x="370" y="151"/>
                  <a:pt x="371" y="147"/>
                  <a:pt x="369" y="144"/>
                </a:cubicBezTo>
                <a:cubicBezTo>
                  <a:pt x="369" y="142"/>
                  <a:pt x="367" y="140"/>
                  <a:pt x="365" y="139"/>
                </a:cubicBezTo>
                <a:cubicBezTo>
                  <a:pt x="363" y="138"/>
                  <a:pt x="359" y="136"/>
                  <a:pt x="354" y="135"/>
                </a:cubicBezTo>
                <a:cubicBezTo>
                  <a:pt x="349" y="133"/>
                  <a:pt x="345" y="132"/>
                  <a:pt x="342" y="132"/>
                </a:cubicBezTo>
                <a:cubicBezTo>
                  <a:pt x="340" y="131"/>
                  <a:pt x="338" y="132"/>
                  <a:pt x="336" y="133"/>
                </a:cubicBezTo>
                <a:cubicBezTo>
                  <a:pt x="334" y="134"/>
                  <a:pt x="332" y="137"/>
                  <a:pt x="330" y="141"/>
                </a:cubicBezTo>
                <a:cubicBezTo>
                  <a:pt x="330" y="142"/>
                  <a:pt x="330" y="143"/>
                  <a:pt x="330" y="144"/>
                </a:cubicBezTo>
                <a:lnTo>
                  <a:pt x="328" y="149"/>
                </a:lnTo>
                <a:lnTo>
                  <a:pt x="308" y="142"/>
                </a:lnTo>
                <a:cubicBezTo>
                  <a:pt x="311" y="132"/>
                  <a:pt x="314" y="125"/>
                  <a:pt x="318" y="121"/>
                </a:cubicBezTo>
                <a:cubicBezTo>
                  <a:pt x="321" y="117"/>
                  <a:pt x="325" y="114"/>
                  <a:pt x="329" y="113"/>
                </a:cubicBezTo>
                <a:cubicBezTo>
                  <a:pt x="333" y="112"/>
                  <a:pt x="338" y="112"/>
                  <a:pt x="343" y="113"/>
                </a:cubicBezTo>
                <a:cubicBezTo>
                  <a:pt x="348" y="114"/>
                  <a:pt x="354" y="115"/>
                  <a:pt x="361" y="118"/>
                </a:cubicBezTo>
                <a:cubicBezTo>
                  <a:pt x="377" y="123"/>
                  <a:pt x="387" y="130"/>
                  <a:pt x="390" y="138"/>
                </a:cubicBezTo>
                <a:cubicBezTo>
                  <a:pt x="393" y="144"/>
                  <a:pt x="392" y="154"/>
                  <a:pt x="388" y="165"/>
                </a:cubicBezTo>
                <a:cubicBezTo>
                  <a:pt x="385" y="173"/>
                  <a:pt x="382" y="179"/>
                  <a:pt x="379" y="182"/>
                </a:cubicBezTo>
                <a:cubicBezTo>
                  <a:pt x="375" y="185"/>
                  <a:pt x="371" y="187"/>
                  <a:pt x="366" y="188"/>
                </a:cubicBezTo>
                <a:cubicBezTo>
                  <a:pt x="365" y="188"/>
                  <a:pt x="362" y="189"/>
                  <a:pt x="359" y="189"/>
                </a:cubicBezTo>
                <a:cubicBezTo>
                  <a:pt x="355" y="189"/>
                  <a:pt x="352" y="189"/>
                  <a:pt x="350" y="189"/>
                </a:cubicBezTo>
                <a:cubicBezTo>
                  <a:pt x="349" y="190"/>
                  <a:pt x="347" y="190"/>
                  <a:pt x="345" y="191"/>
                </a:cubicBezTo>
                <a:cubicBezTo>
                  <a:pt x="342" y="192"/>
                  <a:pt x="341" y="193"/>
                  <a:pt x="340" y="194"/>
                </a:cubicBezTo>
                <a:cubicBezTo>
                  <a:pt x="339" y="195"/>
                  <a:pt x="338" y="198"/>
                  <a:pt x="337" y="202"/>
                </a:cubicBezTo>
                <a:close/>
                <a:moveTo>
                  <a:pt x="311" y="212"/>
                </a:moveTo>
                <a:lnTo>
                  <a:pt x="331" y="219"/>
                </a:lnTo>
                <a:lnTo>
                  <a:pt x="323" y="241"/>
                </a:lnTo>
                <a:lnTo>
                  <a:pt x="303" y="234"/>
                </a:lnTo>
                <a:lnTo>
                  <a:pt x="311" y="212"/>
                </a:lnTo>
                <a:close/>
                <a:moveTo>
                  <a:pt x="61" y="198"/>
                </a:moveTo>
                <a:lnTo>
                  <a:pt x="44" y="206"/>
                </a:lnTo>
                <a:cubicBezTo>
                  <a:pt x="42" y="200"/>
                  <a:pt x="40" y="196"/>
                  <a:pt x="39" y="194"/>
                </a:cubicBezTo>
                <a:cubicBezTo>
                  <a:pt x="39" y="191"/>
                  <a:pt x="39" y="188"/>
                  <a:pt x="40" y="185"/>
                </a:cubicBezTo>
                <a:cubicBezTo>
                  <a:pt x="41" y="182"/>
                  <a:pt x="44" y="178"/>
                  <a:pt x="47" y="174"/>
                </a:cubicBezTo>
                <a:cubicBezTo>
                  <a:pt x="49" y="172"/>
                  <a:pt x="51" y="171"/>
                  <a:pt x="52" y="169"/>
                </a:cubicBezTo>
                <a:cubicBezTo>
                  <a:pt x="53" y="168"/>
                  <a:pt x="54" y="167"/>
                  <a:pt x="55" y="166"/>
                </a:cubicBezTo>
                <a:cubicBezTo>
                  <a:pt x="56" y="165"/>
                  <a:pt x="57" y="163"/>
                  <a:pt x="57" y="162"/>
                </a:cubicBezTo>
                <a:cubicBezTo>
                  <a:pt x="58" y="159"/>
                  <a:pt x="57" y="155"/>
                  <a:pt x="55" y="151"/>
                </a:cubicBezTo>
                <a:cubicBezTo>
                  <a:pt x="53" y="145"/>
                  <a:pt x="50" y="142"/>
                  <a:pt x="47" y="141"/>
                </a:cubicBezTo>
                <a:cubicBezTo>
                  <a:pt x="46" y="140"/>
                  <a:pt x="44" y="140"/>
                  <a:pt x="42" y="140"/>
                </a:cubicBezTo>
                <a:cubicBezTo>
                  <a:pt x="39" y="141"/>
                  <a:pt x="36" y="142"/>
                  <a:pt x="32" y="144"/>
                </a:cubicBezTo>
                <a:cubicBezTo>
                  <a:pt x="28" y="146"/>
                  <a:pt x="25" y="148"/>
                  <a:pt x="23" y="149"/>
                </a:cubicBezTo>
                <a:cubicBezTo>
                  <a:pt x="21" y="150"/>
                  <a:pt x="20" y="152"/>
                  <a:pt x="19" y="154"/>
                </a:cubicBezTo>
                <a:cubicBezTo>
                  <a:pt x="19" y="156"/>
                  <a:pt x="20" y="159"/>
                  <a:pt x="21" y="163"/>
                </a:cubicBezTo>
                <a:cubicBezTo>
                  <a:pt x="21" y="163"/>
                  <a:pt x="22" y="164"/>
                  <a:pt x="22" y="165"/>
                </a:cubicBezTo>
                <a:lnTo>
                  <a:pt x="24" y="169"/>
                </a:lnTo>
                <a:lnTo>
                  <a:pt x="7" y="176"/>
                </a:lnTo>
                <a:cubicBezTo>
                  <a:pt x="3" y="168"/>
                  <a:pt x="1" y="162"/>
                  <a:pt x="1" y="157"/>
                </a:cubicBezTo>
                <a:cubicBezTo>
                  <a:pt x="0" y="152"/>
                  <a:pt x="1" y="148"/>
                  <a:pt x="3" y="145"/>
                </a:cubicBezTo>
                <a:cubicBezTo>
                  <a:pt x="6" y="142"/>
                  <a:pt x="9" y="139"/>
                  <a:pt x="12" y="136"/>
                </a:cubicBezTo>
                <a:cubicBezTo>
                  <a:pt x="16" y="134"/>
                  <a:pt x="21" y="132"/>
                  <a:pt x="27" y="129"/>
                </a:cubicBezTo>
                <a:cubicBezTo>
                  <a:pt x="40" y="123"/>
                  <a:pt x="50" y="122"/>
                  <a:pt x="57" y="125"/>
                </a:cubicBezTo>
                <a:cubicBezTo>
                  <a:pt x="63" y="128"/>
                  <a:pt x="68" y="134"/>
                  <a:pt x="72" y="144"/>
                </a:cubicBezTo>
                <a:cubicBezTo>
                  <a:pt x="75" y="151"/>
                  <a:pt x="77" y="156"/>
                  <a:pt x="76" y="160"/>
                </a:cubicBezTo>
                <a:cubicBezTo>
                  <a:pt x="76" y="164"/>
                  <a:pt x="75" y="168"/>
                  <a:pt x="72" y="171"/>
                </a:cubicBezTo>
                <a:cubicBezTo>
                  <a:pt x="71" y="172"/>
                  <a:pt x="70" y="174"/>
                  <a:pt x="67" y="176"/>
                </a:cubicBezTo>
                <a:cubicBezTo>
                  <a:pt x="65" y="179"/>
                  <a:pt x="63" y="180"/>
                  <a:pt x="62" y="182"/>
                </a:cubicBezTo>
                <a:cubicBezTo>
                  <a:pt x="61" y="183"/>
                  <a:pt x="60" y="184"/>
                  <a:pt x="60" y="186"/>
                </a:cubicBezTo>
                <a:cubicBezTo>
                  <a:pt x="59" y="188"/>
                  <a:pt x="58" y="189"/>
                  <a:pt x="59" y="191"/>
                </a:cubicBezTo>
                <a:cubicBezTo>
                  <a:pt x="59" y="192"/>
                  <a:pt x="60" y="194"/>
                  <a:pt x="61" y="198"/>
                </a:cubicBezTo>
                <a:close/>
                <a:moveTo>
                  <a:pt x="50" y="220"/>
                </a:moveTo>
                <a:lnTo>
                  <a:pt x="67" y="212"/>
                </a:lnTo>
                <a:lnTo>
                  <a:pt x="75" y="231"/>
                </a:lnTo>
                <a:lnTo>
                  <a:pt x="58" y="238"/>
                </a:lnTo>
                <a:lnTo>
                  <a:pt x="50" y="220"/>
                </a:lnTo>
                <a:close/>
                <a:moveTo>
                  <a:pt x="177" y="90"/>
                </a:moveTo>
                <a:lnTo>
                  <a:pt x="158" y="81"/>
                </a:lnTo>
                <a:cubicBezTo>
                  <a:pt x="161" y="75"/>
                  <a:pt x="163" y="70"/>
                  <a:pt x="165" y="68"/>
                </a:cubicBezTo>
                <a:cubicBezTo>
                  <a:pt x="167" y="65"/>
                  <a:pt x="170" y="63"/>
                  <a:pt x="173" y="62"/>
                </a:cubicBezTo>
                <a:cubicBezTo>
                  <a:pt x="177" y="60"/>
                  <a:pt x="182" y="60"/>
                  <a:pt x="188" y="60"/>
                </a:cubicBezTo>
                <a:cubicBezTo>
                  <a:pt x="191" y="60"/>
                  <a:pt x="193" y="61"/>
                  <a:pt x="195" y="61"/>
                </a:cubicBezTo>
                <a:cubicBezTo>
                  <a:pt x="197" y="61"/>
                  <a:pt x="199" y="61"/>
                  <a:pt x="201" y="61"/>
                </a:cubicBezTo>
                <a:cubicBezTo>
                  <a:pt x="203" y="61"/>
                  <a:pt x="204" y="60"/>
                  <a:pt x="205" y="60"/>
                </a:cubicBezTo>
                <a:cubicBezTo>
                  <a:pt x="209" y="58"/>
                  <a:pt x="212" y="55"/>
                  <a:pt x="214" y="50"/>
                </a:cubicBezTo>
                <a:cubicBezTo>
                  <a:pt x="217" y="44"/>
                  <a:pt x="218" y="39"/>
                  <a:pt x="217" y="36"/>
                </a:cubicBezTo>
                <a:cubicBezTo>
                  <a:pt x="217" y="34"/>
                  <a:pt x="215" y="32"/>
                  <a:pt x="213" y="30"/>
                </a:cubicBezTo>
                <a:cubicBezTo>
                  <a:pt x="211" y="29"/>
                  <a:pt x="208" y="27"/>
                  <a:pt x="203" y="25"/>
                </a:cubicBezTo>
                <a:cubicBezTo>
                  <a:pt x="198" y="22"/>
                  <a:pt x="194" y="21"/>
                  <a:pt x="192" y="20"/>
                </a:cubicBezTo>
                <a:cubicBezTo>
                  <a:pt x="189" y="20"/>
                  <a:pt x="187" y="20"/>
                  <a:pt x="185" y="21"/>
                </a:cubicBezTo>
                <a:cubicBezTo>
                  <a:pt x="183" y="22"/>
                  <a:pt x="181" y="24"/>
                  <a:pt x="179" y="29"/>
                </a:cubicBezTo>
                <a:cubicBezTo>
                  <a:pt x="178" y="29"/>
                  <a:pt x="178" y="30"/>
                  <a:pt x="178" y="31"/>
                </a:cubicBezTo>
                <a:lnTo>
                  <a:pt x="175" y="36"/>
                </a:lnTo>
                <a:lnTo>
                  <a:pt x="156" y="26"/>
                </a:lnTo>
                <a:cubicBezTo>
                  <a:pt x="160" y="17"/>
                  <a:pt x="165" y="11"/>
                  <a:pt x="168" y="7"/>
                </a:cubicBezTo>
                <a:cubicBezTo>
                  <a:pt x="172" y="3"/>
                  <a:pt x="176" y="1"/>
                  <a:pt x="180" y="0"/>
                </a:cubicBezTo>
                <a:cubicBezTo>
                  <a:pt x="185" y="0"/>
                  <a:pt x="190" y="0"/>
                  <a:pt x="195" y="2"/>
                </a:cubicBezTo>
                <a:cubicBezTo>
                  <a:pt x="200" y="3"/>
                  <a:pt x="206" y="6"/>
                  <a:pt x="212" y="9"/>
                </a:cubicBezTo>
                <a:cubicBezTo>
                  <a:pt x="227" y="17"/>
                  <a:pt x="236" y="24"/>
                  <a:pt x="238" y="32"/>
                </a:cubicBezTo>
                <a:cubicBezTo>
                  <a:pt x="240" y="39"/>
                  <a:pt x="239" y="48"/>
                  <a:pt x="233" y="60"/>
                </a:cubicBezTo>
                <a:cubicBezTo>
                  <a:pt x="229" y="67"/>
                  <a:pt x="225" y="73"/>
                  <a:pt x="222" y="75"/>
                </a:cubicBezTo>
                <a:cubicBezTo>
                  <a:pt x="218" y="78"/>
                  <a:pt x="214" y="79"/>
                  <a:pt x="209" y="80"/>
                </a:cubicBezTo>
                <a:cubicBezTo>
                  <a:pt x="207" y="80"/>
                  <a:pt x="205" y="80"/>
                  <a:pt x="201" y="79"/>
                </a:cubicBezTo>
                <a:cubicBezTo>
                  <a:pt x="197" y="79"/>
                  <a:pt x="194" y="79"/>
                  <a:pt x="193" y="79"/>
                </a:cubicBezTo>
                <a:cubicBezTo>
                  <a:pt x="191" y="79"/>
                  <a:pt x="189" y="79"/>
                  <a:pt x="187" y="80"/>
                </a:cubicBezTo>
                <a:cubicBezTo>
                  <a:pt x="185" y="80"/>
                  <a:pt x="183" y="81"/>
                  <a:pt x="182" y="82"/>
                </a:cubicBezTo>
                <a:cubicBezTo>
                  <a:pt x="181" y="83"/>
                  <a:pt x="179" y="86"/>
                  <a:pt x="177" y="90"/>
                </a:cubicBezTo>
                <a:close/>
                <a:moveTo>
                  <a:pt x="150" y="96"/>
                </a:moveTo>
                <a:lnTo>
                  <a:pt x="170" y="106"/>
                </a:lnTo>
                <a:lnTo>
                  <a:pt x="159" y="127"/>
                </a:lnTo>
                <a:lnTo>
                  <a:pt x="140" y="117"/>
                </a:lnTo>
                <a:lnTo>
                  <a:pt x="150" y="96"/>
                </a:lnTo>
                <a:close/>
              </a:path>
            </a:pathLst>
          </a:custGeom>
          <a:solidFill>
            <a:srgbClr val="E09085"/>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 name="矩形: 剪去对角 25">
            <a:extLst>
              <a:ext uri="{FF2B5EF4-FFF2-40B4-BE49-F238E27FC236}">
                <a16:creationId xmlns:a16="http://schemas.microsoft.com/office/drawing/2014/main" id="{0047FC5D-B0E8-44FF-AB9E-5DA898C518E4}"/>
              </a:ext>
            </a:extLst>
          </p:cNvPr>
          <p:cNvSpPr/>
          <p:nvPr/>
        </p:nvSpPr>
        <p:spPr>
          <a:xfrm flipV="1">
            <a:off x="6468737" y="2613903"/>
            <a:ext cx="1972018" cy="424722"/>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矩形: 剪去对角 26">
            <a:extLst>
              <a:ext uri="{FF2B5EF4-FFF2-40B4-BE49-F238E27FC236}">
                <a16:creationId xmlns:a16="http://schemas.microsoft.com/office/drawing/2014/main" id="{B44A0FB5-9E67-44B7-99BD-13C52842D5C0}"/>
              </a:ext>
            </a:extLst>
          </p:cNvPr>
          <p:cNvSpPr/>
          <p:nvPr/>
        </p:nvSpPr>
        <p:spPr>
          <a:xfrm rot="10800000" flipV="1">
            <a:off x="9612217" y="4037902"/>
            <a:ext cx="1972018" cy="424724"/>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矩形: 圆角 27">
            <a:extLst>
              <a:ext uri="{FF2B5EF4-FFF2-40B4-BE49-F238E27FC236}">
                <a16:creationId xmlns:a16="http://schemas.microsoft.com/office/drawing/2014/main" id="{77BAA597-007F-47D8-B1E3-4B8B3AE01176}"/>
              </a:ext>
            </a:extLst>
          </p:cNvPr>
          <p:cNvSpPr/>
          <p:nvPr/>
        </p:nvSpPr>
        <p:spPr>
          <a:xfrm rot="18900000">
            <a:off x="1652531" y="3463768"/>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矩形: 圆角 28">
            <a:extLst>
              <a:ext uri="{FF2B5EF4-FFF2-40B4-BE49-F238E27FC236}">
                <a16:creationId xmlns:a16="http://schemas.microsoft.com/office/drawing/2014/main" id="{EA6BD772-E75B-4B28-B28D-68046CBBF089}"/>
              </a:ext>
            </a:extLst>
          </p:cNvPr>
          <p:cNvSpPr/>
          <p:nvPr/>
        </p:nvSpPr>
        <p:spPr>
          <a:xfrm rot="18900000">
            <a:off x="4797237" y="3472387"/>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矩形: 圆角 29">
            <a:extLst>
              <a:ext uri="{FF2B5EF4-FFF2-40B4-BE49-F238E27FC236}">
                <a16:creationId xmlns:a16="http://schemas.microsoft.com/office/drawing/2014/main" id="{8302A614-9C33-4EA2-A548-0CEEE6606F6E}"/>
              </a:ext>
            </a:extLst>
          </p:cNvPr>
          <p:cNvSpPr/>
          <p:nvPr/>
        </p:nvSpPr>
        <p:spPr>
          <a:xfrm rot="18900000">
            <a:off x="7377966" y="3484484"/>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 name="矩形: 圆角 30">
            <a:extLst>
              <a:ext uri="{FF2B5EF4-FFF2-40B4-BE49-F238E27FC236}">
                <a16:creationId xmlns:a16="http://schemas.microsoft.com/office/drawing/2014/main" id="{E8563F7D-FEAB-40B4-B3A2-C38FADCD66F6}"/>
              </a:ext>
            </a:extLst>
          </p:cNvPr>
          <p:cNvSpPr/>
          <p:nvPr/>
        </p:nvSpPr>
        <p:spPr>
          <a:xfrm rot="18900000">
            <a:off x="10522672" y="3493103"/>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文本框 31">
            <a:extLst>
              <a:ext uri="{FF2B5EF4-FFF2-40B4-BE49-F238E27FC236}">
                <a16:creationId xmlns:a16="http://schemas.microsoft.com/office/drawing/2014/main" id="{B30D2801-B88D-43A1-9568-1E5CE279F51A}"/>
              </a:ext>
            </a:extLst>
          </p:cNvPr>
          <p:cNvSpPr txBox="1"/>
          <p:nvPr/>
        </p:nvSpPr>
        <p:spPr>
          <a:xfrm>
            <a:off x="3483616" y="3998126"/>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优势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2</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4" name="文本框 33">
            <a:extLst>
              <a:ext uri="{FF2B5EF4-FFF2-40B4-BE49-F238E27FC236}">
                <a16:creationId xmlns:a16="http://schemas.microsoft.com/office/drawing/2014/main" id="{5475ED69-8DC1-4DBB-9601-B7323BD90CB3}"/>
              </a:ext>
            </a:extLst>
          </p:cNvPr>
          <p:cNvSpPr txBox="1"/>
          <p:nvPr/>
        </p:nvSpPr>
        <p:spPr>
          <a:xfrm>
            <a:off x="9178070" y="4003869"/>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劣势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2</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6" name="文本框 35">
            <a:extLst>
              <a:ext uri="{FF2B5EF4-FFF2-40B4-BE49-F238E27FC236}">
                <a16:creationId xmlns:a16="http://schemas.microsoft.com/office/drawing/2014/main" id="{E524D36E-EFCD-4DA8-B550-5CEA2B209601}"/>
              </a:ext>
            </a:extLst>
          </p:cNvPr>
          <p:cNvSpPr txBox="1"/>
          <p:nvPr/>
        </p:nvSpPr>
        <p:spPr>
          <a:xfrm>
            <a:off x="6073287" y="2595263"/>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劣势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1</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8" name="文本框 37">
            <a:extLst>
              <a:ext uri="{FF2B5EF4-FFF2-40B4-BE49-F238E27FC236}">
                <a16:creationId xmlns:a16="http://schemas.microsoft.com/office/drawing/2014/main" id="{C0A344CD-3A76-4B6F-ADEA-E0AA7577223A}"/>
              </a:ext>
            </a:extLst>
          </p:cNvPr>
          <p:cNvSpPr txBox="1"/>
          <p:nvPr/>
        </p:nvSpPr>
        <p:spPr>
          <a:xfrm>
            <a:off x="351997" y="2582436"/>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优势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1</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9" name="矩形 38">
            <a:extLst>
              <a:ext uri="{FF2B5EF4-FFF2-40B4-BE49-F238E27FC236}">
                <a16:creationId xmlns:a16="http://schemas.microsoft.com/office/drawing/2014/main" id="{362E63FE-E4FC-4911-BC7A-1443A263124E}"/>
              </a:ext>
            </a:extLst>
          </p:cNvPr>
          <p:cNvSpPr/>
          <p:nvPr/>
        </p:nvSpPr>
        <p:spPr>
          <a:xfrm>
            <a:off x="683437" y="1427601"/>
            <a:ext cx="2305948" cy="1174873"/>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srgbClr val="59595B"/>
                </a:solidFill>
                <a:effectLst/>
                <a:uLnTx/>
                <a:uFillTx/>
                <a:cs typeface="+mn-ea"/>
                <a:sym typeface="+mn-lt"/>
              </a:rPr>
              <a:t>将多个模式串建成一棵字典树</a:t>
            </a:r>
            <a:endParaRPr kumimoji="0" lang="en-US" altLang="zh-CN" sz="1100" b="0" i="0" u="none" strike="noStrike" kern="1200" cap="none" spc="0" normalizeH="0" baseline="0" noProof="0" dirty="0">
              <a:ln>
                <a:noFill/>
              </a:ln>
              <a:solidFill>
                <a:srgbClr val="59595B"/>
              </a:solidFill>
              <a:effectLst/>
              <a:uLnTx/>
              <a:uFillTx/>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b="0" i="0" u="none" strike="noStrike" kern="1200" cap="none" spc="0" normalizeH="0" baseline="0" noProof="0" dirty="0">
                <a:ln>
                  <a:noFill/>
                </a:ln>
                <a:solidFill>
                  <a:srgbClr val="59595B"/>
                </a:solidFill>
                <a:effectLst/>
                <a:uLnTx/>
                <a:uFillTx/>
                <a:cs typeface="+mn-ea"/>
                <a:sym typeface="+mn-lt"/>
              </a:rPr>
              <a:t>避免了每一次校验都需要对现成的多个模式串进行轮询</a:t>
            </a:r>
            <a:endParaRPr kumimoji="1" lang="en-US" altLang="zh-CN" sz="1100" dirty="0">
              <a:solidFill>
                <a:srgbClr val="59595B"/>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b="0" i="0" u="none" strike="noStrike" kern="1200" cap="none" spc="0" normalizeH="0" baseline="0" noProof="0" dirty="0">
                <a:ln>
                  <a:noFill/>
                </a:ln>
                <a:solidFill>
                  <a:srgbClr val="59595B"/>
                </a:solidFill>
                <a:effectLst/>
                <a:uLnTx/>
                <a:uFillTx/>
                <a:cs typeface="+mn-ea"/>
                <a:sym typeface="+mn-lt"/>
              </a:rPr>
              <a:t>对单主串的时间复杂度为</a:t>
            </a:r>
            <a:r>
              <a:rPr kumimoji="1" lang="en-US" altLang="zh-CN" sz="1100" b="0" i="0" u="none" strike="noStrike" kern="1200" cap="none" spc="0" normalizeH="0" baseline="0" noProof="0" dirty="0">
                <a:ln>
                  <a:noFill/>
                </a:ln>
                <a:solidFill>
                  <a:srgbClr val="59595B"/>
                </a:solidFill>
                <a:effectLst/>
                <a:uLnTx/>
                <a:uFillTx/>
                <a:cs typeface="+mn-ea"/>
                <a:sym typeface="+mn-lt"/>
              </a:rPr>
              <a:t>O(k)</a:t>
            </a:r>
            <a:endParaRPr kumimoji="1" lang="en-US" altLang="zh-CN" sz="1100" dirty="0">
              <a:solidFill>
                <a:srgbClr val="59595B"/>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en-US" altLang="zh-CN" sz="1100" b="0" i="0" u="none" strike="noStrike" kern="1200" cap="none" spc="0" normalizeH="0" baseline="0" noProof="0" dirty="0">
                <a:ln>
                  <a:noFill/>
                </a:ln>
                <a:solidFill>
                  <a:srgbClr val="59595B"/>
                </a:solidFill>
                <a:effectLst/>
                <a:uLnTx/>
                <a:uFillTx/>
                <a:cs typeface="+mn-ea"/>
                <a:sym typeface="+mn-lt"/>
              </a:rPr>
              <a:t>K</a:t>
            </a:r>
            <a:r>
              <a:rPr kumimoji="1" lang="zh-CN" altLang="en-US" sz="1100" b="0" i="0" u="none" strike="noStrike" kern="1200" cap="none" spc="0" normalizeH="0" baseline="0" noProof="0" dirty="0">
                <a:ln>
                  <a:noFill/>
                </a:ln>
                <a:solidFill>
                  <a:srgbClr val="59595B"/>
                </a:solidFill>
                <a:effectLst/>
                <a:uLnTx/>
                <a:uFillTx/>
                <a:cs typeface="+mn-ea"/>
                <a:sym typeface="+mn-lt"/>
              </a:rPr>
              <a:t>为主串字符串的长度</a:t>
            </a:r>
            <a:endParaRPr kumimoji="1" lang="en-US" altLang="zh-CN" sz="1100" b="0" i="0" u="none" strike="noStrike" kern="1200" cap="none" spc="0" normalizeH="0" baseline="0" noProof="0" dirty="0">
              <a:ln>
                <a:noFill/>
              </a:ln>
              <a:solidFill>
                <a:srgbClr val="59595B"/>
              </a:solidFill>
              <a:effectLst/>
              <a:uLnTx/>
              <a:uFillTx/>
              <a:cs typeface="+mn-ea"/>
              <a:sym typeface="+mn-lt"/>
            </a:endParaRPr>
          </a:p>
        </p:txBody>
      </p:sp>
      <p:pic>
        <p:nvPicPr>
          <p:cNvPr id="40" name="图片 39">
            <a:extLst>
              <a:ext uri="{FF2B5EF4-FFF2-40B4-BE49-F238E27FC236}">
                <a16:creationId xmlns:a16="http://schemas.microsoft.com/office/drawing/2014/main" id="{4E677A68-1821-4FF7-8873-6A8E01F44804}"/>
              </a:ext>
            </a:extLst>
          </p:cNvPr>
          <p:cNvPicPr>
            <a:picLocks noChangeAspect="1"/>
          </p:cNvPicPr>
          <p:nvPr/>
        </p:nvPicPr>
        <p:blipFill>
          <a:blip r:embed="rId2">
            <a:extLst>
              <a:ext uri="{28A0092B-C50C-407E-A947-70E740481C1C}">
                <a14:useLocalDpi xmlns:a14="http://schemas.microsoft.com/office/drawing/2010/main" val="0"/>
              </a:ext>
            </a:extLst>
          </a:blip>
          <a:srcRect l="888" r="888"/>
          <a:stretch/>
        </p:blipFill>
        <p:spPr>
          <a:xfrm>
            <a:off x="6891899" y="216919"/>
            <a:ext cx="587375" cy="581381"/>
          </a:xfrm>
          <a:prstGeom prst="rect">
            <a:avLst/>
          </a:prstGeom>
        </p:spPr>
      </p:pic>
      <p:sp>
        <p:nvSpPr>
          <p:cNvPr id="41" name="矩形 40">
            <a:extLst>
              <a:ext uri="{FF2B5EF4-FFF2-40B4-BE49-F238E27FC236}">
                <a16:creationId xmlns:a16="http://schemas.microsoft.com/office/drawing/2014/main" id="{E500AAFB-B189-41A4-BB97-C364C03B8340}"/>
              </a:ext>
            </a:extLst>
          </p:cNvPr>
          <p:cNvSpPr/>
          <p:nvPr/>
        </p:nvSpPr>
        <p:spPr>
          <a:xfrm>
            <a:off x="3615954" y="4635177"/>
            <a:ext cx="2389192" cy="1394164"/>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100" dirty="0">
                <a:solidFill>
                  <a:srgbClr val="59595B"/>
                </a:solidFill>
                <a:cs typeface="+mn-ea"/>
                <a:sym typeface="+mn-lt"/>
              </a:rPr>
              <a:t>个人觉得字典树相对于</a:t>
            </a:r>
            <a:r>
              <a:rPr lang="en-US" altLang="zh-CN" sz="1100" dirty="0">
                <a:solidFill>
                  <a:srgbClr val="59595B"/>
                </a:solidFill>
                <a:cs typeface="+mn-ea"/>
                <a:sym typeface="+mn-lt"/>
              </a:rPr>
              <a:t>KMP</a:t>
            </a:r>
            <a:r>
              <a:rPr lang="zh-CN" altLang="en-US" sz="1100" dirty="0">
                <a:solidFill>
                  <a:srgbClr val="59595B"/>
                </a:solidFill>
                <a:cs typeface="+mn-ea"/>
                <a:sym typeface="+mn-lt"/>
              </a:rPr>
              <a:t>原理更简单，性能更高效，可读性好（多模匹配业务场景会更多）</a:t>
            </a:r>
            <a:endParaRPr lang="en-US" altLang="zh-CN" sz="1100" dirty="0">
              <a:solidFill>
                <a:srgbClr val="59595B"/>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实现逻辑简单，易于封装，能通过缓存的方式在修改模式串时重新加载，适合业务开发中热更新</a:t>
            </a:r>
            <a:endParaRPr kumimoji="1" lang="en-US" altLang="zh-CN" sz="1100" dirty="0">
              <a:solidFill>
                <a:srgbClr val="59595B"/>
              </a:solidFill>
              <a:cs typeface="+mn-ea"/>
              <a:sym typeface="+mn-lt"/>
            </a:endParaRPr>
          </a:p>
        </p:txBody>
      </p:sp>
      <p:sp>
        <p:nvSpPr>
          <p:cNvPr id="42" name="矩形 41">
            <a:extLst>
              <a:ext uri="{FF2B5EF4-FFF2-40B4-BE49-F238E27FC236}">
                <a16:creationId xmlns:a16="http://schemas.microsoft.com/office/drawing/2014/main" id="{E1248999-8F45-4822-9701-AD83CCEEF7E1}"/>
              </a:ext>
            </a:extLst>
          </p:cNvPr>
          <p:cNvSpPr/>
          <p:nvPr/>
        </p:nvSpPr>
        <p:spPr>
          <a:xfrm>
            <a:off x="6044828" y="1127927"/>
            <a:ext cx="3672704" cy="1394164"/>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核心思想是典型的空间换时间，利用字符串公共前缀降低查询开销</a:t>
            </a:r>
            <a:endParaRPr kumimoji="1" lang="en-US" altLang="zh-CN" sz="1100" dirty="0">
              <a:solidFill>
                <a:srgbClr val="59595B"/>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公共前缀少的情况下，</a:t>
            </a:r>
            <a:r>
              <a:rPr kumimoji="1" lang="en-US" altLang="zh-CN" sz="1100" dirty="0" err="1">
                <a:solidFill>
                  <a:srgbClr val="59595B"/>
                </a:solidFill>
                <a:cs typeface="+mn-ea"/>
                <a:sym typeface="+mn-lt"/>
              </a:rPr>
              <a:t>Trie</a:t>
            </a:r>
            <a:r>
              <a:rPr kumimoji="1" lang="zh-CN" altLang="en-US" sz="1100" dirty="0">
                <a:solidFill>
                  <a:srgbClr val="59595B"/>
                </a:solidFill>
                <a:cs typeface="+mn-ea"/>
                <a:sym typeface="+mn-lt"/>
              </a:rPr>
              <a:t>的空间复杂度最坏可以去到</a:t>
            </a:r>
            <a:r>
              <a:rPr kumimoji="1" lang="en-US" altLang="zh-CN" sz="1100" dirty="0">
                <a:solidFill>
                  <a:srgbClr val="59595B"/>
                </a:solidFill>
                <a:cs typeface="+mn-ea"/>
                <a:sym typeface="+mn-lt"/>
              </a:rPr>
              <a:t>O(nm),n</a:t>
            </a:r>
            <a:r>
              <a:rPr kumimoji="1" lang="zh-CN" altLang="en-US" sz="1100" dirty="0">
                <a:solidFill>
                  <a:srgbClr val="59595B"/>
                </a:solidFill>
                <a:cs typeface="+mn-ea"/>
                <a:sym typeface="+mn-lt"/>
              </a:rPr>
              <a:t>是树高，</a:t>
            </a:r>
            <a:r>
              <a:rPr kumimoji="1" lang="en-US" altLang="zh-CN" sz="1100" dirty="0">
                <a:solidFill>
                  <a:srgbClr val="59595B"/>
                </a:solidFill>
                <a:cs typeface="+mn-ea"/>
                <a:sym typeface="+mn-lt"/>
              </a:rPr>
              <a:t>m</a:t>
            </a:r>
            <a:r>
              <a:rPr kumimoji="1" lang="zh-CN" altLang="en-US" sz="1100" dirty="0">
                <a:solidFill>
                  <a:srgbClr val="59595B"/>
                </a:solidFill>
                <a:cs typeface="+mn-ea"/>
                <a:sym typeface="+mn-lt"/>
              </a:rPr>
              <a:t>是每个节点的出度</a:t>
            </a:r>
            <a:endParaRPr kumimoji="1" lang="en-US" altLang="zh-CN" sz="1100" dirty="0">
              <a:solidFill>
                <a:srgbClr val="59595B"/>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如果能接受最坏时间复杂度的话，甚至直接可以使用哈希，写起来更加简单，更容易实现业务上的需求</a:t>
            </a:r>
            <a:endParaRPr kumimoji="1" lang="en-US" altLang="zh-CN" sz="1100" dirty="0">
              <a:solidFill>
                <a:srgbClr val="59595B"/>
              </a:solidFill>
              <a:cs typeface="+mn-ea"/>
              <a:sym typeface="+mn-lt"/>
            </a:endParaRPr>
          </a:p>
        </p:txBody>
      </p:sp>
      <p:sp>
        <p:nvSpPr>
          <p:cNvPr id="43" name="矩形 42">
            <a:extLst>
              <a:ext uri="{FF2B5EF4-FFF2-40B4-BE49-F238E27FC236}">
                <a16:creationId xmlns:a16="http://schemas.microsoft.com/office/drawing/2014/main" id="{E332418D-B9EF-4283-8D0E-D9EB4298FAAD}"/>
              </a:ext>
            </a:extLst>
          </p:cNvPr>
          <p:cNvSpPr/>
          <p:nvPr/>
        </p:nvSpPr>
        <p:spPr>
          <a:xfrm>
            <a:off x="9258110" y="4562104"/>
            <a:ext cx="2472505" cy="2054345"/>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只能挪动主串迭代器遍历，否则可能考虑不到</a:t>
            </a:r>
            <a:r>
              <a:rPr kumimoji="1" lang="zh-CN" altLang="en-US" sz="1100" dirty="0">
                <a:solidFill>
                  <a:srgbClr val="FF0000"/>
                </a:solidFill>
                <a:cs typeface="+mn-ea"/>
                <a:sym typeface="+mn-lt"/>
              </a:rPr>
              <a:t>子串匹配</a:t>
            </a:r>
            <a:endParaRPr kumimoji="1" lang="en-US" altLang="zh-CN" sz="1100" dirty="0">
              <a:solidFill>
                <a:srgbClr val="FF0000"/>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回到最原始的暴力轮询算法，字典树同样存在匹配失败时没有利用好前面部分完全匹配成功的信息，使得匹配失败时，需要将</a:t>
            </a:r>
            <a:r>
              <a:rPr kumimoji="1" lang="en-US" altLang="zh-CN" sz="1100" dirty="0" err="1">
                <a:solidFill>
                  <a:srgbClr val="59595B"/>
                </a:solidFill>
                <a:cs typeface="+mn-ea"/>
                <a:sym typeface="+mn-lt"/>
              </a:rPr>
              <a:t>trie</a:t>
            </a:r>
            <a:r>
              <a:rPr kumimoji="1" lang="zh-CN" altLang="en-US" sz="1100" dirty="0">
                <a:solidFill>
                  <a:srgbClr val="59595B"/>
                </a:solidFill>
                <a:cs typeface="+mn-ea"/>
                <a:sym typeface="+mn-lt"/>
              </a:rPr>
              <a:t>从头开始检查，有较大的优化空间</a:t>
            </a:r>
            <a:endParaRPr kumimoji="1" lang="en-US" altLang="zh-CN" sz="1100" dirty="0">
              <a:solidFill>
                <a:srgbClr val="59595B"/>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而在后面要介绍的</a:t>
            </a:r>
            <a:r>
              <a:rPr kumimoji="1" lang="en-US" altLang="zh-CN" sz="1100" dirty="0">
                <a:solidFill>
                  <a:srgbClr val="59595B"/>
                </a:solidFill>
                <a:cs typeface="+mn-ea"/>
                <a:sym typeface="+mn-lt"/>
              </a:rPr>
              <a:t>AC</a:t>
            </a:r>
            <a:r>
              <a:rPr kumimoji="1" lang="zh-CN" altLang="en-US" sz="1100" dirty="0">
                <a:solidFill>
                  <a:srgbClr val="59595B"/>
                </a:solidFill>
                <a:cs typeface="+mn-ea"/>
                <a:sym typeface="+mn-lt"/>
              </a:rPr>
              <a:t>自动机，正是对这部分劣势进行进一步优化</a:t>
            </a:r>
            <a:endParaRPr kumimoji="1" lang="en-US" altLang="zh-CN" sz="1100" dirty="0">
              <a:solidFill>
                <a:srgbClr val="59595B"/>
              </a:solidFill>
              <a:cs typeface="+mn-ea"/>
              <a:sym typeface="+mn-lt"/>
            </a:endParaRPr>
          </a:p>
        </p:txBody>
      </p:sp>
    </p:spTree>
    <p:extLst>
      <p:ext uri="{BB962C8B-B14F-4D97-AF65-F5344CB8AC3E}">
        <p14:creationId xmlns:p14="http://schemas.microsoft.com/office/powerpoint/2010/main" val="27662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anim calcmode="lin" valueType="num">
                                      <p:cBhvr additive="base">
                                        <p:cTn id="11"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9">
                                            <p:txEl>
                                              <p:pRg st="2" end="2"/>
                                            </p:txEl>
                                          </p:spTgt>
                                        </p:tgtEl>
                                        <p:attrNameLst>
                                          <p:attrName>style.visibility</p:attrName>
                                        </p:attrNameLst>
                                      </p:cBhvr>
                                      <p:to>
                                        <p:strVal val="visible"/>
                                      </p:to>
                                    </p:set>
                                    <p:anim calcmode="lin" valueType="num">
                                      <p:cBhvr additive="base">
                                        <p:cTn id="17"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9">
                                            <p:txEl>
                                              <p:pRg st="3" end="3"/>
                                            </p:txEl>
                                          </p:spTgt>
                                        </p:tgtEl>
                                        <p:attrNameLst>
                                          <p:attrName>style.visibility</p:attrName>
                                        </p:attrNameLst>
                                      </p:cBhvr>
                                      <p:to>
                                        <p:strVal val="visible"/>
                                      </p:to>
                                    </p:set>
                                    <p:anim calcmode="lin" valueType="num">
                                      <p:cBhvr additive="base">
                                        <p:cTn id="21"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1">
                                            <p:txEl>
                                              <p:pRg st="0" end="0"/>
                                            </p:txEl>
                                          </p:spTgt>
                                        </p:tgtEl>
                                        <p:attrNameLst>
                                          <p:attrName>style.visibility</p:attrName>
                                        </p:attrNameLst>
                                      </p:cBhvr>
                                      <p:to>
                                        <p:strVal val="visible"/>
                                      </p:to>
                                    </p:set>
                                    <p:anim calcmode="lin" valueType="num">
                                      <p:cBhvr additive="base">
                                        <p:cTn id="27"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 calcmode="lin" valueType="num">
                                      <p:cBhvr additive="base">
                                        <p:cTn id="33" dur="500" fill="hold"/>
                                        <p:tgtEl>
                                          <p:spTgt spid="41">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2">
                                            <p:txEl>
                                              <p:pRg st="1" end="1"/>
                                            </p:txEl>
                                          </p:spTgt>
                                        </p:tgtEl>
                                        <p:attrNameLst>
                                          <p:attrName>style.visibility</p:attrName>
                                        </p:attrNameLst>
                                      </p:cBhvr>
                                      <p:to>
                                        <p:strVal val="visible"/>
                                      </p:to>
                                    </p:set>
                                    <p:anim calcmode="lin" valueType="num">
                                      <p:cBhvr additive="base">
                                        <p:cTn id="43" dur="500" fill="hold"/>
                                        <p:tgtEl>
                                          <p:spTgt spid="42">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2">
                                            <p:txEl>
                                              <p:pRg st="2" end="2"/>
                                            </p:txEl>
                                          </p:spTgt>
                                        </p:tgtEl>
                                        <p:attrNameLst>
                                          <p:attrName>style.visibility</p:attrName>
                                        </p:attrNameLst>
                                      </p:cBhvr>
                                      <p:to>
                                        <p:strVal val="visible"/>
                                      </p:to>
                                    </p:set>
                                    <p:anim calcmode="lin" valueType="num">
                                      <p:cBhvr additive="base">
                                        <p:cTn id="49" dur="5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3">
                                            <p:txEl>
                                              <p:pRg st="1" end="1"/>
                                            </p:txEl>
                                          </p:spTgt>
                                        </p:tgtEl>
                                        <p:attrNameLst>
                                          <p:attrName>style.visibility</p:attrName>
                                        </p:attrNameLst>
                                      </p:cBhvr>
                                      <p:to>
                                        <p:strVal val="visible"/>
                                      </p:to>
                                    </p:set>
                                    <p:anim calcmode="lin" valueType="num">
                                      <p:cBhvr additive="base">
                                        <p:cTn id="61" dur="500" fill="hold"/>
                                        <p:tgtEl>
                                          <p:spTgt spid="43">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3">
                                            <p:txEl>
                                              <p:pRg st="2" end="2"/>
                                            </p:txEl>
                                          </p:spTgt>
                                        </p:tgtEl>
                                        <p:attrNameLst>
                                          <p:attrName>style.visibility</p:attrName>
                                        </p:attrNameLst>
                                      </p:cBhvr>
                                      <p:to>
                                        <p:strVal val="visible"/>
                                      </p:to>
                                    </p:set>
                                    <p:anim calcmode="lin" valueType="num">
                                      <p:cBhvr additive="base">
                                        <p:cTn id="67" dur="500" fill="hold"/>
                                        <p:tgtEl>
                                          <p:spTgt spid="43">
                                            <p:txEl>
                                              <p:pRg st="2" end="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69B751-EB71-4721-9059-684C1680F8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87474"/>
            <a:ext cx="5080000" cy="6467092"/>
          </a:xfrm>
          <a:prstGeom prst="rect">
            <a:avLst/>
          </a:prstGeom>
        </p:spPr>
      </p:pic>
      <p:sp>
        <p:nvSpPr>
          <p:cNvPr id="3" name="文本框 2">
            <a:extLst>
              <a:ext uri="{FF2B5EF4-FFF2-40B4-BE49-F238E27FC236}">
                <a16:creationId xmlns:a16="http://schemas.microsoft.com/office/drawing/2014/main" id="{E2B1A262-1DB9-4EAD-8C4B-01DC2C41649E}"/>
              </a:ext>
            </a:extLst>
          </p:cNvPr>
          <p:cNvSpPr txBox="1"/>
          <p:nvPr/>
        </p:nvSpPr>
        <p:spPr>
          <a:xfrm>
            <a:off x="7534799" y="2736245"/>
            <a:ext cx="2766549" cy="58477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09085"/>
                </a:solidFill>
                <a:effectLst/>
                <a:uLnTx/>
                <a:uFillTx/>
                <a:latin typeface="+mn-lt"/>
                <a:ea typeface="+mn-ea"/>
                <a:cs typeface="+mn-ea"/>
                <a:sym typeface="+mn-lt"/>
              </a:rPr>
              <a:t>AC</a:t>
            </a:r>
            <a:r>
              <a:rPr kumimoji="0" lang="zh-CN" altLang="en-US" sz="3200" b="0" i="0" u="none" strike="noStrike" kern="1200" cap="none" spc="0" normalizeH="0" baseline="0" noProof="0" dirty="0">
                <a:ln>
                  <a:noFill/>
                </a:ln>
                <a:solidFill>
                  <a:srgbClr val="E09085"/>
                </a:solidFill>
                <a:effectLst/>
                <a:uLnTx/>
                <a:uFillTx/>
                <a:latin typeface="+mn-lt"/>
                <a:ea typeface="+mn-ea"/>
                <a:cs typeface="+mn-ea"/>
                <a:sym typeface="+mn-lt"/>
              </a:rPr>
              <a:t>自动机</a:t>
            </a:r>
          </a:p>
        </p:txBody>
      </p:sp>
      <p:sp>
        <p:nvSpPr>
          <p:cNvPr id="4" name="矩形 3">
            <a:extLst>
              <a:ext uri="{FF2B5EF4-FFF2-40B4-BE49-F238E27FC236}">
                <a16:creationId xmlns:a16="http://schemas.microsoft.com/office/drawing/2014/main" id="{52FAC346-0427-4AFF-BE21-587554819280}"/>
              </a:ext>
            </a:extLst>
          </p:cNvPr>
          <p:cNvSpPr/>
          <p:nvPr/>
        </p:nvSpPr>
        <p:spPr>
          <a:xfrm>
            <a:off x="7369826" y="3392710"/>
            <a:ext cx="3096494" cy="167372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可以视为字典树和</a:t>
            </a:r>
            <a:r>
              <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rPr>
              <a:t>KMP</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算法优势结合</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但和字典树是同一时期的产物</a:t>
            </a:r>
            <a:endParaRPr lang="en-US" altLang="zh-CN" sz="1400" dirty="0">
              <a:solidFill>
                <a:prstClr val="black">
                  <a:lumMod val="75000"/>
                  <a:lumOff val="25000"/>
                </a:prstClr>
              </a:solidFill>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由于巧妙地引入了</a:t>
            </a:r>
            <a:r>
              <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rPr>
              <a:t>fail</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指针</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性能方面完全碾压字典树</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适合任何多模匹配，契合业务场景</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 name="文本框 4">
            <a:extLst>
              <a:ext uri="{FF2B5EF4-FFF2-40B4-BE49-F238E27FC236}">
                <a16:creationId xmlns:a16="http://schemas.microsoft.com/office/drawing/2014/main" id="{A21DF23D-3896-47ED-B7F5-0EAFD5D48DCF}"/>
              </a:ext>
            </a:extLst>
          </p:cNvPr>
          <p:cNvSpPr txBox="1"/>
          <p:nvPr/>
        </p:nvSpPr>
        <p:spPr>
          <a:xfrm>
            <a:off x="8471807" y="1556559"/>
            <a:ext cx="89253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black">
                    <a:lumMod val="75000"/>
                    <a:lumOff val="25000"/>
                  </a:prstClr>
                </a:solidFill>
                <a:effectLst/>
                <a:uLnTx/>
                <a:uFillTx/>
                <a:cs typeface="+mn-ea"/>
                <a:sym typeface="+mn-lt"/>
              </a:rPr>
              <a:t>肆</a:t>
            </a:r>
          </a:p>
        </p:txBody>
      </p:sp>
      <p:grpSp>
        <p:nvGrpSpPr>
          <p:cNvPr id="9" name="组合 8">
            <a:extLst>
              <a:ext uri="{FF2B5EF4-FFF2-40B4-BE49-F238E27FC236}">
                <a16:creationId xmlns:a16="http://schemas.microsoft.com/office/drawing/2014/main" id="{C3B24051-A8C8-429E-99DC-E107F4DCF06F}"/>
              </a:ext>
            </a:extLst>
          </p:cNvPr>
          <p:cNvGrpSpPr/>
          <p:nvPr/>
        </p:nvGrpSpPr>
        <p:grpSpPr>
          <a:xfrm>
            <a:off x="6096000" y="384277"/>
            <a:ext cx="5510406" cy="6089445"/>
            <a:chOff x="461508" y="441203"/>
            <a:chExt cx="5510406" cy="6089445"/>
          </a:xfrm>
        </p:grpSpPr>
        <p:sp>
          <p:nvSpPr>
            <p:cNvPr id="7" name="弧形 6">
              <a:extLst>
                <a:ext uri="{FF2B5EF4-FFF2-40B4-BE49-F238E27FC236}">
                  <a16:creationId xmlns:a16="http://schemas.microsoft.com/office/drawing/2014/main" id="{5AD9D383-97C6-47DB-A9FD-538A4830C1B3}"/>
                </a:ext>
              </a:extLst>
            </p:cNvPr>
            <p:cNvSpPr/>
            <p:nvPr/>
          </p:nvSpPr>
          <p:spPr>
            <a:xfrm rot="16200000">
              <a:off x="372886" y="529825"/>
              <a:ext cx="1849340" cy="1672096"/>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弧形 7">
              <a:extLst>
                <a:ext uri="{FF2B5EF4-FFF2-40B4-BE49-F238E27FC236}">
                  <a16:creationId xmlns:a16="http://schemas.microsoft.com/office/drawing/2014/main" id="{21D6EBC2-503E-481B-869C-777A33E53B1D}"/>
                </a:ext>
              </a:extLst>
            </p:cNvPr>
            <p:cNvSpPr/>
            <p:nvPr/>
          </p:nvSpPr>
          <p:spPr>
            <a:xfrm rot="16200000" flipH="1" flipV="1">
              <a:off x="4211191" y="4769925"/>
              <a:ext cx="1849348" cy="167209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974741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4061327" y="454002"/>
            <a:ext cx="3417947"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AC</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自动机的算法原理</a:t>
            </a:r>
          </a:p>
        </p:txBody>
      </p:sp>
      <p:sp>
        <p:nvSpPr>
          <p:cNvPr id="8" name="矩形 7">
            <a:extLst>
              <a:ext uri="{FF2B5EF4-FFF2-40B4-BE49-F238E27FC236}">
                <a16:creationId xmlns:a16="http://schemas.microsoft.com/office/drawing/2014/main" id="{A4591494-32F5-4E73-9490-1EBBCE3F2212}"/>
              </a:ext>
            </a:extLst>
          </p:cNvPr>
          <p:cNvSpPr/>
          <p:nvPr/>
        </p:nvSpPr>
        <p:spPr>
          <a:xfrm>
            <a:off x="8520757" y="2790107"/>
            <a:ext cx="2997227" cy="343299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只遍历主串一遍</a:t>
            </a:r>
            <a:r>
              <a:rPr kumimoji="1"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a:t>
            </a: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不需要像</a:t>
            </a:r>
            <a:r>
              <a:rPr kumimoji="1" lang="en-US" altLang="zh-CN" sz="1200" b="0" i="0" u="none" strike="noStrike" kern="1200" cap="none" spc="0" normalizeH="0" baseline="0" noProof="0" dirty="0" err="1">
                <a:ln>
                  <a:noFill/>
                </a:ln>
                <a:solidFill>
                  <a:prstClr val="black">
                    <a:lumMod val="65000"/>
                    <a:lumOff val="35000"/>
                  </a:prstClr>
                </a:solidFill>
                <a:effectLst/>
                <a:uLnTx/>
                <a:uFillTx/>
                <a:cs typeface="+mn-ea"/>
                <a:sym typeface="+mn-lt"/>
              </a:rPr>
              <a:t>Trie</a:t>
            </a: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一样主串迭代器跟着动</a:t>
            </a:r>
            <a:r>
              <a:rPr kumimoji="1"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a:t>
            </a: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，模式串上一个指针在进行状态转移</a:t>
            </a:r>
            <a:endParaRPr kumimoji="1" lang="en-US" altLang="zh-CN" sz="1200" b="0" i="0" u="none" strike="noStrike" kern="1200" cap="none" spc="0" normalizeH="0" baseline="0" noProof="0" dirty="0">
              <a:ln>
                <a:noFill/>
              </a:ln>
              <a:solidFill>
                <a:prstClr val="black">
                  <a:lumMod val="65000"/>
                  <a:lumOff val="35000"/>
                </a:prstClr>
              </a:solidFill>
              <a:effectLst/>
              <a:uLnTx/>
              <a:uFillTx/>
              <a:cs typeface="+mn-ea"/>
              <a:sym typeface="+mn-lt"/>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匹配成功主串迭代器迭代，模式串指针指向下一个状态</a:t>
            </a:r>
            <a:endParaRPr kumimoji="1" lang="en-US" altLang="zh-CN" sz="1200" b="0" i="0" u="none" strike="noStrike" kern="1200" cap="none" spc="0" normalizeH="0" baseline="0" noProof="0" dirty="0">
              <a:ln>
                <a:noFill/>
              </a:ln>
              <a:solidFill>
                <a:prstClr val="black">
                  <a:lumMod val="65000"/>
                  <a:lumOff val="35000"/>
                </a:prstClr>
              </a:solidFill>
              <a:effectLst/>
              <a:uLnTx/>
              <a:uFillTx/>
              <a:cs typeface="+mn-ea"/>
              <a:sym typeface="+mn-lt"/>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匹配失败主串迭代器停住，模式串根据</a:t>
            </a:r>
            <a:r>
              <a:rPr kumimoji="1"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fail</a:t>
            </a: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指针进行跳转，继续尝试后续的匹配</a:t>
            </a:r>
            <a:endParaRPr kumimoji="1" lang="en-US" altLang="zh-CN" sz="1200" b="0" i="0" u="none" strike="noStrike" kern="1200" cap="none" spc="0" normalizeH="0" baseline="0" noProof="0" dirty="0">
              <a:ln>
                <a:noFill/>
              </a:ln>
              <a:solidFill>
                <a:prstClr val="black">
                  <a:lumMod val="65000"/>
                  <a:lumOff val="35000"/>
                </a:prstClr>
              </a:solidFill>
              <a:effectLst/>
              <a:uLnTx/>
              <a:uFillTx/>
              <a:cs typeface="+mn-ea"/>
              <a:sym typeface="+mn-lt"/>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实在没有匹配的上的，此时模式串指针已经回到了</a:t>
            </a:r>
            <a:r>
              <a:rPr kumimoji="1"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root</a:t>
            </a: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根节点，主串迭代器继续向后迭代，继续进行后续的匹配即可</a:t>
            </a:r>
            <a:endParaRPr kumimoji="1" lang="en-US" altLang="zh-CN" sz="1200" b="0" i="0" u="none" strike="noStrike" kern="1200" cap="none" spc="0" normalizeH="0" baseline="0" noProof="0" dirty="0">
              <a:ln>
                <a:noFill/>
              </a:ln>
              <a:solidFill>
                <a:prstClr val="black">
                  <a:lumMod val="65000"/>
                  <a:lumOff val="35000"/>
                </a:prstClr>
              </a:solidFill>
              <a:effectLst/>
              <a:uLnTx/>
              <a:uFillTx/>
              <a:cs typeface="+mn-ea"/>
              <a:sym typeface="+mn-lt"/>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endParaRPr kumimoji="1" lang="en-US" altLang="zh-CN" sz="1200" dirty="0">
              <a:solidFill>
                <a:prstClr val="black">
                  <a:lumMod val="65000"/>
                  <a:lumOff val="35000"/>
                </a:prstClr>
              </a:solidFill>
              <a:cs typeface="+mn-ea"/>
              <a:sym typeface="+mn-lt"/>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相较于</a:t>
            </a:r>
            <a:r>
              <a:rPr kumimoji="1" lang="en-US" altLang="zh-CN" sz="1200" b="0" i="0" u="none" strike="noStrike" kern="1200" cap="none" spc="0" normalizeH="0" baseline="0" noProof="0" dirty="0" err="1">
                <a:ln>
                  <a:noFill/>
                </a:ln>
                <a:solidFill>
                  <a:prstClr val="black">
                    <a:lumMod val="65000"/>
                    <a:lumOff val="35000"/>
                  </a:prstClr>
                </a:solidFill>
                <a:effectLst/>
                <a:uLnTx/>
                <a:uFillTx/>
                <a:cs typeface="+mn-ea"/>
                <a:sym typeface="+mn-lt"/>
              </a:rPr>
              <a:t>Trie</a:t>
            </a: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需要跟着动主串进行尝试匹配的流程来说，</a:t>
            </a:r>
            <a:r>
              <a:rPr kumimoji="1"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AC</a:t>
            </a:r>
            <a:r>
              <a:rPr kumimoji="1"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自动机节省了很多没有必要的时间消耗，效率非常高</a:t>
            </a:r>
            <a:endParaRPr kumimoji="1" lang="en-US" altLang="zh-CN" sz="12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9" name="文本框 36">
            <a:extLst>
              <a:ext uri="{FF2B5EF4-FFF2-40B4-BE49-F238E27FC236}">
                <a16:creationId xmlns:a16="http://schemas.microsoft.com/office/drawing/2014/main" id="{3B7DD4CA-BD53-4C2C-958E-AE14F9366BC3}"/>
              </a:ext>
            </a:extLst>
          </p:cNvPr>
          <p:cNvSpPr txBox="1"/>
          <p:nvPr/>
        </p:nvSpPr>
        <p:spPr>
          <a:xfrm>
            <a:off x="8520757" y="2476136"/>
            <a:ext cx="2071428"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50" normalizeH="0" baseline="0" noProof="0" dirty="0">
                <a:ln>
                  <a:noFill/>
                </a:ln>
                <a:solidFill>
                  <a:srgbClr val="E09085"/>
                </a:solidFill>
                <a:effectLst/>
                <a:uLnTx/>
                <a:uFillTx/>
                <a:cs typeface="+mn-ea"/>
                <a:sym typeface="+mn-lt"/>
              </a:rPr>
              <a:t>匹配流程</a:t>
            </a:r>
          </a:p>
        </p:txBody>
      </p:sp>
      <p:sp>
        <p:nvSpPr>
          <p:cNvPr id="12" name="矩形 11">
            <a:extLst>
              <a:ext uri="{FF2B5EF4-FFF2-40B4-BE49-F238E27FC236}">
                <a16:creationId xmlns:a16="http://schemas.microsoft.com/office/drawing/2014/main" id="{A4AB7706-5F71-4B39-8093-8E2051FC15AD}"/>
              </a:ext>
            </a:extLst>
          </p:cNvPr>
          <p:cNvSpPr/>
          <p:nvPr/>
        </p:nvSpPr>
        <p:spPr>
          <a:xfrm>
            <a:off x="861877" y="2695034"/>
            <a:ext cx="2997227" cy="247272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相较于普通的</a:t>
            </a:r>
            <a:r>
              <a:rPr kumimoji="0" lang="en-US" altLang="zh-CN" sz="1200" b="0" i="0" u="none" strike="noStrike" kern="1200" cap="none" spc="0" normalizeH="0" baseline="0" noProof="0" dirty="0" err="1">
                <a:ln>
                  <a:noFill/>
                </a:ln>
                <a:solidFill>
                  <a:prstClr val="black">
                    <a:lumMod val="65000"/>
                    <a:lumOff val="35000"/>
                  </a:prstClr>
                </a:solidFill>
                <a:effectLst/>
                <a:uLnTx/>
                <a:uFillTx/>
                <a:cs typeface="+mn-ea"/>
                <a:sym typeface="+mn-lt"/>
              </a:rPr>
              <a:t>Trie</a:t>
            </a: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字典树算法，多了一个</a:t>
            </a:r>
            <a:r>
              <a:rPr kumimoji="0"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fail</a:t>
            </a: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指针，用于指定匹配状态下需要跳转到哪一个状态重新开始进行后续匹配。</a:t>
            </a:r>
            <a:endParaRPr kumimoji="1" lang="en-US" altLang="zh-CN" sz="1200" dirty="0">
              <a:solidFill>
                <a:prstClr val="black">
                  <a:lumMod val="65000"/>
                  <a:lumOff val="35000"/>
                </a:prstClr>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很类似</a:t>
            </a:r>
            <a:r>
              <a:rPr kumimoji="0"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KMP</a:t>
            </a: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算法的</a:t>
            </a:r>
            <a:r>
              <a:rPr kumimoji="0"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next</a:t>
            </a: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数组，只是</a:t>
            </a:r>
            <a:r>
              <a:rPr kumimoji="0"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next</a:t>
            </a: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指针适配仅仅对当前模式串求最长相同前后缀即可解决问题，而</a:t>
            </a:r>
            <a:r>
              <a:rPr kumimoji="0"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fail</a:t>
            </a: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指针需要匹配</a:t>
            </a:r>
            <a:r>
              <a:rPr kumimoji="0" lang="zh-CN" altLang="en-US" sz="1200" b="0" i="0" u="none" strike="noStrike" kern="1200" cap="none" spc="0" normalizeH="0" baseline="0" noProof="0" dirty="0">
                <a:ln>
                  <a:noFill/>
                </a:ln>
                <a:solidFill>
                  <a:srgbClr val="FF0000"/>
                </a:solidFill>
                <a:effectLst/>
                <a:uLnTx/>
                <a:uFillTx/>
                <a:cs typeface="+mn-ea"/>
                <a:sym typeface="+mn-lt"/>
              </a:rPr>
              <a:t>所有的模式串</a:t>
            </a: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的最长公共前缀</a:t>
            </a:r>
            <a:endParaRPr kumimoji="0" lang="en-US" altLang="zh-CN" sz="1200" b="0" i="0" u="none" strike="noStrike" kern="1200" cap="none" spc="0" normalizeH="0" baseline="0" noProof="0" dirty="0">
              <a:ln>
                <a:noFill/>
              </a:ln>
              <a:solidFill>
                <a:prstClr val="black">
                  <a:lumMod val="65000"/>
                  <a:lumOff val="35000"/>
                </a:prstClr>
              </a:solidFill>
              <a:effectLst/>
              <a:uLnTx/>
              <a:uFillTx/>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具体表现为，</a:t>
            </a:r>
            <a:r>
              <a:rPr kumimoji="0"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next</a:t>
            </a: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数组是一个指向模式串下标的指针，而</a:t>
            </a:r>
            <a:r>
              <a:rPr kumimoji="0" lang="en-US" altLang="zh-CN" sz="1200" b="0" i="0" u="none" strike="noStrike" kern="1200" cap="none" spc="0" normalizeH="0" baseline="0" noProof="0" dirty="0">
                <a:ln>
                  <a:noFill/>
                </a:ln>
                <a:solidFill>
                  <a:prstClr val="black">
                    <a:lumMod val="65000"/>
                    <a:lumOff val="35000"/>
                  </a:prstClr>
                </a:solidFill>
                <a:effectLst/>
                <a:uLnTx/>
                <a:uFillTx/>
                <a:cs typeface="+mn-ea"/>
                <a:sym typeface="+mn-lt"/>
              </a:rPr>
              <a:t>fail</a:t>
            </a: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指针是一个指向</a:t>
            </a:r>
            <a:r>
              <a:rPr kumimoji="0" lang="zh-CN" altLang="en-US" sz="1200" b="0" i="0" u="none" strike="noStrike" kern="1200" cap="none" spc="0" normalizeH="0" baseline="0" noProof="0" dirty="0">
                <a:ln>
                  <a:noFill/>
                </a:ln>
                <a:solidFill>
                  <a:srgbClr val="FF0000"/>
                </a:solidFill>
                <a:effectLst/>
                <a:uLnTx/>
                <a:uFillTx/>
                <a:cs typeface="+mn-ea"/>
                <a:sym typeface="+mn-lt"/>
              </a:rPr>
              <a:t>字典树节点</a:t>
            </a:r>
            <a:r>
              <a:rPr kumimoji="0" lang="zh-CN" altLang="en-US" sz="1200" b="0" i="0" u="none" strike="noStrike" kern="1200" cap="none" spc="0" normalizeH="0" baseline="0" noProof="0" dirty="0">
                <a:ln>
                  <a:noFill/>
                </a:ln>
                <a:solidFill>
                  <a:prstClr val="black">
                    <a:lumMod val="65000"/>
                    <a:lumOff val="35000"/>
                  </a:prstClr>
                </a:solidFill>
                <a:effectLst/>
                <a:uLnTx/>
                <a:uFillTx/>
                <a:cs typeface="+mn-ea"/>
                <a:sym typeface="+mn-lt"/>
              </a:rPr>
              <a:t>的指针</a:t>
            </a:r>
            <a:endParaRPr kumimoji="0" lang="en-US" altLang="zh-CN" sz="12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13" name="文本框 36">
            <a:extLst>
              <a:ext uri="{FF2B5EF4-FFF2-40B4-BE49-F238E27FC236}">
                <a16:creationId xmlns:a16="http://schemas.microsoft.com/office/drawing/2014/main" id="{CB0ABDC5-784A-40A7-AEF3-7B8EBA5F1D5C}"/>
              </a:ext>
            </a:extLst>
          </p:cNvPr>
          <p:cNvSpPr txBox="1"/>
          <p:nvPr/>
        </p:nvSpPr>
        <p:spPr>
          <a:xfrm>
            <a:off x="861878" y="2370727"/>
            <a:ext cx="103571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150" normalizeH="0" baseline="0" noProof="0" dirty="0">
                <a:ln>
                  <a:noFill/>
                </a:ln>
                <a:solidFill>
                  <a:srgbClr val="E09085"/>
                </a:solidFill>
                <a:effectLst/>
                <a:uLnTx/>
                <a:uFillTx/>
                <a:cs typeface="+mn-ea"/>
                <a:sym typeface="+mn-lt"/>
              </a:rPr>
              <a:t>核心思想</a:t>
            </a:r>
          </a:p>
        </p:txBody>
      </p:sp>
      <p:sp>
        <p:nvSpPr>
          <p:cNvPr id="16" name="文本框 15">
            <a:extLst>
              <a:ext uri="{FF2B5EF4-FFF2-40B4-BE49-F238E27FC236}">
                <a16:creationId xmlns:a16="http://schemas.microsoft.com/office/drawing/2014/main" id="{BFC71846-7F18-458C-A221-C9C408DAFDD5}"/>
              </a:ext>
            </a:extLst>
          </p:cNvPr>
          <p:cNvSpPr txBox="1"/>
          <p:nvPr/>
        </p:nvSpPr>
        <p:spPr>
          <a:xfrm>
            <a:off x="8530139" y="1981218"/>
            <a:ext cx="869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rgbClr val="E09085"/>
                </a:solidFill>
                <a:effectLst/>
                <a:uLnTx/>
                <a:uFillTx/>
                <a:cs typeface="+mn-ea"/>
                <a:sym typeface="+mn-lt"/>
              </a:rPr>
              <a:t>02</a:t>
            </a:r>
            <a:endParaRPr kumimoji="0" lang="zh-CN" altLang="en-US" sz="2800" b="1" i="1" u="none" strike="noStrike" kern="1200" cap="none" spc="0" normalizeH="0" baseline="0" noProof="0" dirty="0">
              <a:ln>
                <a:noFill/>
              </a:ln>
              <a:solidFill>
                <a:srgbClr val="E09085"/>
              </a:solidFill>
              <a:effectLst/>
              <a:uLnTx/>
              <a:uFillTx/>
              <a:cs typeface="+mn-ea"/>
              <a:sym typeface="+mn-lt"/>
            </a:endParaRPr>
          </a:p>
        </p:txBody>
      </p:sp>
      <p:sp>
        <p:nvSpPr>
          <p:cNvPr id="17" name="文本框 16">
            <a:extLst>
              <a:ext uri="{FF2B5EF4-FFF2-40B4-BE49-F238E27FC236}">
                <a16:creationId xmlns:a16="http://schemas.microsoft.com/office/drawing/2014/main" id="{3EBC0B9F-9632-4483-BF16-92A6DE6DA90F}"/>
              </a:ext>
            </a:extLst>
          </p:cNvPr>
          <p:cNvSpPr txBox="1"/>
          <p:nvPr/>
        </p:nvSpPr>
        <p:spPr>
          <a:xfrm>
            <a:off x="860725" y="1915519"/>
            <a:ext cx="869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1" u="none" strike="noStrike" kern="1200" cap="none" spc="0" normalizeH="0" baseline="0" noProof="0" dirty="0">
                <a:ln>
                  <a:noFill/>
                </a:ln>
                <a:solidFill>
                  <a:srgbClr val="E09085"/>
                </a:solidFill>
                <a:effectLst/>
                <a:uLnTx/>
                <a:uFillTx/>
                <a:cs typeface="+mn-ea"/>
                <a:sym typeface="+mn-lt"/>
              </a:rPr>
              <a:t>01</a:t>
            </a:r>
            <a:endParaRPr kumimoji="0" lang="zh-CN" altLang="en-US" sz="2800" b="1" i="1" u="none" strike="noStrike" kern="1200" cap="none" spc="0" normalizeH="0" baseline="0" noProof="0" dirty="0">
              <a:ln>
                <a:noFill/>
              </a:ln>
              <a:solidFill>
                <a:srgbClr val="E09085"/>
              </a:solidFill>
              <a:effectLst/>
              <a:uLnTx/>
              <a:uFillTx/>
              <a:cs typeface="+mn-ea"/>
              <a:sym typeface="+mn-lt"/>
            </a:endParaRPr>
          </a:p>
        </p:txBody>
      </p:sp>
      <p:pic>
        <p:nvPicPr>
          <p:cNvPr id="20" name="图片 19">
            <a:extLst>
              <a:ext uri="{FF2B5EF4-FFF2-40B4-BE49-F238E27FC236}">
                <a16:creationId xmlns:a16="http://schemas.microsoft.com/office/drawing/2014/main" id="{9E634706-AF1E-4F63-BE3B-BD4897A63F56}"/>
              </a:ext>
            </a:extLst>
          </p:cNvPr>
          <p:cNvPicPr>
            <a:picLocks noChangeAspect="1"/>
          </p:cNvPicPr>
          <p:nvPr/>
        </p:nvPicPr>
        <p:blipFill>
          <a:blip r:embed="rId2">
            <a:extLst>
              <a:ext uri="{28A0092B-C50C-407E-A947-70E740481C1C}">
                <a14:useLocalDpi xmlns:a14="http://schemas.microsoft.com/office/drawing/2010/main" val="0"/>
              </a:ext>
            </a:extLst>
          </a:blip>
          <a:srcRect l="400" r="400"/>
          <a:stretch/>
        </p:blipFill>
        <p:spPr>
          <a:xfrm>
            <a:off x="4102212" y="1136983"/>
            <a:ext cx="4117162" cy="5721017"/>
          </a:xfrm>
          <a:prstGeom prst="rect">
            <a:avLst/>
          </a:prstGeom>
        </p:spPr>
      </p:pic>
      <p:pic>
        <p:nvPicPr>
          <p:cNvPr id="21" name="图片 20">
            <a:extLst>
              <a:ext uri="{FF2B5EF4-FFF2-40B4-BE49-F238E27FC236}">
                <a16:creationId xmlns:a16="http://schemas.microsoft.com/office/drawing/2014/main" id="{A070F80B-1DD9-41F2-868B-FEA5887664FB}"/>
              </a:ext>
            </a:extLst>
          </p:cNvPr>
          <p:cNvPicPr>
            <a:picLocks noChangeAspect="1"/>
          </p:cNvPicPr>
          <p:nvPr/>
        </p:nvPicPr>
        <p:blipFill>
          <a:blip r:embed="rId3">
            <a:extLst>
              <a:ext uri="{28A0092B-C50C-407E-A947-70E740481C1C}">
                <a14:useLocalDpi xmlns:a14="http://schemas.microsoft.com/office/drawing/2010/main" val="0"/>
              </a:ext>
            </a:extLst>
          </a:blip>
          <a:srcRect l="888" r="888"/>
          <a:stretch/>
        </p:blipFill>
        <p:spPr>
          <a:xfrm>
            <a:off x="7076537" y="232686"/>
            <a:ext cx="587375" cy="581381"/>
          </a:xfrm>
          <a:prstGeom prst="rect">
            <a:avLst/>
          </a:prstGeom>
        </p:spPr>
      </p:pic>
      <p:grpSp>
        <p:nvGrpSpPr>
          <p:cNvPr id="22" name="组合 21">
            <a:extLst>
              <a:ext uri="{FF2B5EF4-FFF2-40B4-BE49-F238E27FC236}">
                <a16:creationId xmlns:a16="http://schemas.microsoft.com/office/drawing/2014/main" id="{2D2BC866-41FC-46E1-86F5-3D18B9CA8236}"/>
              </a:ext>
            </a:extLst>
          </p:cNvPr>
          <p:cNvGrpSpPr/>
          <p:nvPr/>
        </p:nvGrpSpPr>
        <p:grpSpPr>
          <a:xfrm>
            <a:off x="192729" y="216919"/>
            <a:ext cx="11806543" cy="6424162"/>
            <a:chOff x="217715" y="250257"/>
            <a:chExt cx="11806543" cy="6424162"/>
          </a:xfrm>
        </p:grpSpPr>
        <p:sp>
          <p:nvSpPr>
            <p:cNvPr id="23" name="弧形 22">
              <a:extLst>
                <a:ext uri="{FF2B5EF4-FFF2-40B4-BE49-F238E27FC236}">
                  <a16:creationId xmlns:a16="http://schemas.microsoft.com/office/drawing/2014/main" id="{5002ABF7-CE52-4134-916E-BE7E5CEA91A8}"/>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弧形 23">
              <a:extLst>
                <a:ext uri="{FF2B5EF4-FFF2-40B4-BE49-F238E27FC236}">
                  <a16:creationId xmlns:a16="http://schemas.microsoft.com/office/drawing/2014/main" id="{2D6EF40D-59B9-4823-8DC1-D11C7941599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28575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 calcmode="lin" valueType="num">
                                      <p:cBhvr additive="base">
                                        <p:cTn id="2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anim calcmode="lin" valueType="num">
                                      <p:cBhvr additive="base">
                                        <p:cTn id="29"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anim calcmode="lin" valueType="num">
                                      <p:cBhvr additive="base">
                                        <p:cTn id="4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8">
                                            <p:txEl>
                                              <p:pRg st="1" end="1"/>
                                            </p:txEl>
                                          </p:spTgt>
                                        </p:tgtEl>
                                        <p:attrNameLst>
                                          <p:attrName>style.visibility</p:attrName>
                                        </p:attrNameLst>
                                      </p:cBhvr>
                                      <p:to>
                                        <p:strVal val="visible"/>
                                      </p:to>
                                    </p:set>
                                    <p:anim calcmode="lin" valueType="num">
                                      <p:cBhvr additive="base">
                                        <p:cTn id="5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8">
                                            <p:txEl>
                                              <p:pRg st="2" end="2"/>
                                            </p:txEl>
                                          </p:spTgt>
                                        </p:tgtEl>
                                        <p:attrNameLst>
                                          <p:attrName>style.visibility</p:attrName>
                                        </p:attrNameLst>
                                      </p:cBhvr>
                                      <p:to>
                                        <p:strVal val="visible"/>
                                      </p:to>
                                    </p:set>
                                    <p:anim calcmode="lin" valueType="num">
                                      <p:cBhvr additive="base">
                                        <p:cTn id="5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8">
                                            <p:txEl>
                                              <p:pRg st="3" end="3"/>
                                            </p:txEl>
                                          </p:spTgt>
                                        </p:tgtEl>
                                        <p:attrNameLst>
                                          <p:attrName>style.visibility</p:attrName>
                                        </p:attrNameLst>
                                      </p:cBhvr>
                                      <p:to>
                                        <p:strVal val="visible"/>
                                      </p:to>
                                    </p:set>
                                    <p:anim calcmode="lin" valueType="num">
                                      <p:cBhvr additive="base">
                                        <p:cTn id="6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8">
                                            <p:txEl>
                                              <p:pRg st="5" end="5"/>
                                            </p:txEl>
                                          </p:spTgt>
                                        </p:tgtEl>
                                        <p:attrNameLst>
                                          <p:attrName>style.visibility</p:attrName>
                                        </p:attrNameLst>
                                      </p:cBhvr>
                                      <p:to>
                                        <p:strVal val="visible"/>
                                      </p:to>
                                    </p:set>
                                    <p:anim calcmode="lin" valueType="num">
                                      <p:cBhvr additive="base">
                                        <p:cTn id="6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F87577B-1014-44C7-A83D-AD142D1EAC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98280" y="417364"/>
            <a:ext cx="5077873" cy="6271325"/>
          </a:xfrm>
          <a:prstGeom prst="rect">
            <a:avLst/>
          </a:prstGeom>
        </p:spPr>
      </p:pic>
      <p:pic>
        <p:nvPicPr>
          <p:cNvPr id="4" name="图片 3">
            <a:extLst>
              <a:ext uri="{FF2B5EF4-FFF2-40B4-BE49-F238E27FC236}">
                <a16:creationId xmlns:a16="http://schemas.microsoft.com/office/drawing/2014/main" id="{67805CEF-B7B2-4989-965B-37A5E6504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184" y="2230792"/>
            <a:ext cx="728241" cy="574109"/>
          </a:xfrm>
          <a:prstGeom prst="rect">
            <a:avLst/>
          </a:prstGeom>
        </p:spPr>
      </p:pic>
      <p:sp>
        <p:nvSpPr>
          <p:cNvPr id="5" name="文本框 4">
            <a:extLst>
              <a:ext uri="{FF2B5EF4-FFF2-40B4-BE49-F238E27FC236}">
                <a16:creationId xmlns:a16="http://schemas.microsoft.com/office/drawing/2014/main" id="{4656C67E-08A4-46C8-BC56-5D6D84A25625}"/>
              </a:ext>
            </a:extLst>
          </p:cNvPr>
          <p:cNvSpPr txBox="1"/>
          <p:nvPr/>
        </p:nvSpPr>
        <p:spPr>
          <a:xfrm>
            <a:off x="1018418" y="701739"/>
            <a:ext cx="861774" cy="201748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a:ln>
                  <a:noFill/>
                </a:ln>
                <a:solidFill>
                  <a:srgbClr val="6B5B44"/>
                </a:solidFill>
                <a:effectLst/>
                <a:uLnTx/>
                <a:uFillTx/>
                <a:cs typeface="+mn-ea"/>
                <a:sym typeface="+mn-lt"/>
              </a:rPr>
              <a:t>目录</a:t>
            </a:r>
          </a:p>
        </p:txBody>
      </p:sp>
      <p:grpSp>
        <p:nvGrpSpPr>
          <p:cNvPr id="8" name="组合 7">
            <a:extLst>
              <a:ext uri="{FF2B5EF4-FFF2-40B4-BE49-F238E27FC236}">
                <a16:creationId xmlns:a16="http://schemas.microsoft.com/office/drawing/2014/main" id="{F78415B8-C523-402E-B98B-0FECC739270B}"/>
              </a:ext>
            </a:extLst>
          </p:cNvPr>
          <p:cNvGrpSpPr/>
          <p:nvPr/>
        </p:nvGrpSpPr>
        <p:grpSpPr>
          <a:xfrm>
            <a:off x="719596" y="360433"/>
            <a:ext cx="5535019" cy="6163615"/>
            <a:chOff x="5538339" y="398740"/>
            <a:chExt cx="5535019" cy="6163615"/>
          </a:xfrm>
        </p:grpSpPr>
        <p:sp>
          <p:nvSpPr>
            <p:cNvPr id="6" name="弧形 5">
              <a:extLst>
                <a:ext uri="{FF2B5EF4-FFF2-40B4-BE49-F238E27FC236}">
                  <a16:creationId xmlns:a16="http://schemas.microsoft.com/office/drawing/2014/main" id="{A653BE2D-28CD-4E39-891D-CDC7791F44FD}"/>
                </a:ext>
              </a:extLst>
            </p:cNvPr>
            <p:cNvSpPr/>
            <p:nvPr/>
          </p:nvSpPr>
          <p:spPr>
            <a:xfrm rot="16200000">
              <a:off x="5455051" y="482028"/>
              <a:ext cx="1738032" cy="1571456"/>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 name="弧形 6">
              <a:extLst>
                <a:ext uri="{FF2B5EF4-FFF2-40B4-BE49-F238E27FC236}">
                  <a16:creationId xmlns:a16="http://schemas.microsoft.com/office/drawing/2014/main" id="{DCE93569-D4EF-4655-B11C-BB78B66611A0}"/>
                </a:ext>
              </a:extLst>
            </p:cNvPr>
            <p:cNvSpPr/>
            <p:nvPr/>
          </p:nvSpPr>
          <p:spPr>
            <a:xfrm rot="16200000" flipH="1" flipV="1">
              <a:off x="9418610" y="4907607"/>
              <a:ext cx="1738038" cy="157145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9" name="文本框 8">
            <a:extLst>
              <a:ext uri="{FF2B5EF4-FFF2-40B4-BE49-F238E27FC236}">
                <a16:creationId xmlns:a16="http://schemas.microsoft.com/office/drawing/2014/main" id="{ADFE1821-12C4-41B2-BD7A-8A799029DDED}"/>
              </a:ext>
            </a:extLst>
          </p:cNvPr>
          <p:cNvSpPr txBox="1"/>
          <p:nvPr/>
        </p:nvSpPr>
        <p:spPr>
          <a:xfrm>
            <a:off x="3066428" y="1229449"/>
            <a:ext cx="3615725"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业务背景及业务逻辑实现</a:t>
            </a:r>
          </a:p>
        </p:txBody>
      </p:sp>
      <p:sp>
        <p:nvSpPr>
          <p:cNvPr id="10" name="矩形 9">
            <a:extLst>
              <a:ext uri="{FF2B5EF4-FFF2-40B4-BE49-F238E27FC236}">
                <a16:creationId xmlns:a16="http://schemas.microsoft.com/office/drawing/2014/main" id="{12626FB3-3511-4B51-BDB8-09A90DB36F03}"/>
              </a:ext>
            </a:extLst>
          </p:cNvPr>
          <p:cNvSpPr/>
          <p:nvPr/>
        </p:nvSpPr>
        <p:spPr>
          <a:xfrm>
            <a:off x="3066430" y="1649767"/>
            <a:ext cx="265096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cs typeface="+mn-ea"/>
                <a:sym typeface="+mn-lt"/>
              </a:rPr>
              <a:t>朴素遍历方法</a:t>
            </a:r>
          </a:p>
        </p:txBody>
      </p:sp>
      <p:sp>
        <p:nvSpPr>
          <p:cNvPr id="11" name="文本框 10">
            <a:extLst>
              <a:ext uri="{FF2B5EF4-FFF2-40B4-BE49-F238E27FC236}">
                <a16:creationId xmlns:a16="http://schemas.microsoft.com/office/drawing/2014/main" id="{6340F743-32E2-445F-BF9A-44BCCE587CBB}"/>
              </a:ext>
            </a:extLst>
          </p:cNvPr>
          <p:cNvSpPr txBox="1"/>
          <p:nvPr/>
        </p:nvSpPr>
        <p:spPr>
          <a:xfrm>
            <a:off x="2291052" y="1192763"/>
            <a:ext cx="77537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black">
                    <a:lumMod val="75000"/>
                    <a:lumOff val="25000"/>
                  </a:prstClr>
                </a:solidFill>
                <a:effectLst/>
                <a:uLnTx/>
                <a:uFillTx/>
                <a:cs typeface="+mn-ea"/>
                <a:sym typeface="+mn-lt"/>
              </a:rPr>
              <a:t>壹</a:t>
            </a:r>
          </a:p>
        </p:txBody>
      </p:sp>
      <p:sp>
        <p:nvSpPr>
          <p:cNvPr id="21" name="文本框 20">
            <a:extLst>
              <a:ext uri="{FF2B5EF4-FFF2-40B4-BE49-F238E27FC236}">
                <a16:creationId xmlns:a16="http://schemas.microsoft.com/office/drawing/2014/main" id="{307163BF-709E-4EB4-BA9C-50D715C6CC21}"/>
              </a:ext>
            </a:extLst>
          </p:cNvPr>
          <p:cNvSpPr txBox="1"/>
          <p:nvPr/>
        </p:nvSpPr>
        <p:spPr>
          <a:xfrm>
            <a:off x="3066429" y="2610574"/>
            <a:ext cx="4021610"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KMP</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算法</a:t>
            </a:r>
          </a:p>
        </p:txBody>
      </p:sp>
      <p:sp>
        <p:nvSpPr>
          <p:cNvPr id="22" name="矩形 21">
            <a:extLst>
              <a:ext uri="{FF2B5EF4-FFF2-40B4-BE49-F238E27FC236}">
                <a16:creationId xmlns:a16="http://schemas.microsoft.com/office/drawing/2014/main" id="{F5ABDB95-4386-4ECA-91E4-35524EF9C992}"/>
              </a:ext>
            </a:extLst>
          </p:cNvPr>
          <p:cNvSpPr/>
          <p:nvPr/>
        </p:nvSpPr>
        <p:spPr>
          <a:xfrm>
            <a:off x="3066430" y="3030892"/>
            <a:ext cx="265096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cs typeface="+mn-ea"/>
                <a:sym typeface="+mn-lt"/>
              </a:rPr>
              <a:t>基于动态规划的单模匹配算法</a:t>
            </a:r>
          </a:p>
        </p:txBody>
      </p:sp>
      <p:sp>
        <p:nvSpPr>
          <p:cNvPr id="23" name="文本框 22">
            <a:extLst>
              <a:ext uri="{FF2B5EF4-FFF2-40B4-BE49-F238E27FC236}">
                <a16:creationId xmlns:a16="http://schemas.microsoft.com/office/drawing/2014/main" id="{4D0F80EE-916E-4562-8BE0-7BC8B19EA8B1}"/>
              </a:ext>
            </a:extLst>
          </p:cNvPr>
          <p:cNvSpPr txBox="1"/>
          <p:nvPr/>
        </p:nvSpPr>
        <p:spPr>
          <a:xfrm>
            <a:off x="2291052" y="2573888"/>
            <a:ext cx="77537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black">
                    <a:lumMod val="75000"/>
                    <a:lumOff val="25000"/>
                  </a:prstClr>
                </a:solidFill>
                <a:effectLst/>
                <a:uLnTx/>
                <a:uFillTx/>
                <a:cs typeface="+mn-ea"/>
                <a:sym typeface="+mn-lt"/>
              </a:rPr>
              <a:t>贰</a:t>
            </a:r>
          </a:p>
        </p:txBody>
      </p:sp>
      <p:sp>
        <p:nvSpPr>
          <p:cNvPr id="24" name="文本框 23">
            <a:extLst>
              <a:ext uri="{FF2B5EF4-FFF2-40B4-BE49-F238E27FC236}">
                <a16:creationId xmlns:a16="http://schemas.microsoft.com/office/drawing/2014/main" id="{DCDA557B-0B0B-4C52-89E0-DB20F4D6393A}"/>
              </a:ext>
            </a:extLst>
          </p:cNvPr>
          <p:cNvSpPr txBox="1"/>
          <p:nvPr/>
        </p:nvSpPr>
        <p:spPr>
          <a:xfrm>
            <a:off x="3066429" y="3991699"/>
            <a:ext cx="2161210"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a:ln>
                  <a:noFill/>
                </a:ln>
                <a:solidFill>
                  <a:srgbClr val="E09085"/>
                </a:solidFill>
                <a:effectLst/>
                <a:uLnTx/>
                <a:uFillTx/>
                <a:latin typeface="+mn-lt"/>
                <a:ea typeface="+mn-ea"/>
                <a:cs typeface="+mn-ea"/>
                <a:sym typeface="+mn-lt"/>
              </a:rPr>
              <a:t>Trie</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字典树</a:t>
            </a:r>
          </a:p>
        </p:txBody>
      </p:sp>
      <p:sp>
        <p:nvSpPr>
          <p:cNvPr id="25" name="矩形 24">
            <a:extLst>
              <a:ext uri="{FF2B5EF4-FFF2-40B4-BE49-F238E27FC236}">
                <a16:creationId xmlns:a16="http://schemas.microsoft.com/office/drawing/2014/main" id="{C6CE1309-585A-45CD-8FD8-C0032A0C2044}"/>
              </a:ext>
            </a:extLst>
          </p:cNvPr>
          <p:cNvSpPr/>
          <p:nvPr/>
        </p:nvSpPr>
        <p:spPr>
          <a:xfrm>
            <a:off x="3066430" y="4412017"/>
            <a:ext cx="265096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cs typeface="+mn-ea"/>
                <a:sym typeface="+mn-lt"/>
              </a:rPr>
              <a:t>基于树结构的多模匹配算法</a:t>
            </a:r>
            <a:endParaRPr kumimoji="0" lang="en-US" altLang="zh-CN" sz="1400" b="0" i="0" u="none" strike="noStrike" kern="1200" cap="none" spc="0" normalizeH="0" baseline="0" noProof="0" dirty="0">
              <a:ln>
                <a:noFill/>
              </a:ln>
              <a:solidFill>
                <a:prstClr val="black">
                  <a:lumMod val="65000"/>
                  <a:lumOff val="35000"/>
                </a:prstClr>
              </a:solidFill>
              <a:effectLst/>
              <a:uLnTx/>
              <a:uFillTx/>
              <a:cs typeface="+mn-ea"/>
              <a:sym typeface="+mn-lt"/>
            </a:endParaRPr>
          </a:p>
        </p:txBody>
      </p:sp>
      <p:sp>
        <p:nvSpPr>
          <p:cNvPr id="26" name="文本框 25">
            <a:extLst>
              <a:ext uri="{FF2B5EF4-FFF2-40B4-BE49-F238E27FC236}">
                <a16:creationId xmlns:a16="http://schemas.microsoft.com/office/drawing/2014/main" id="{C7424946-3D78-4E1B-B879-07F4DD7A2809}"/>
              </a:ext>
            </a:extLst>
          </p:cNvPr>
          <p:cNvSpPr txBox="1"/>
          <p:nvPr/>
        </p:nvSpPr>
        <p:spPr>
          <a:xfrm>
            <a:off x="2291052" y="3955013"/>
            <a:ext cx="77537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black">
                    <a:lumMod val="75000"/>
                    <a:lumOff val="25000"/>
                  </a:prstClr>
                </a:solidFill>
                <a:effectLst/>
                <a:uLnTx/>
                <a:uFillTx/>
                <a:cs typeface="+mn-ea"/>
                <a:sym typeface="+mn-lt"/>
              </a:rPr>
              <a:t>叁</a:t>
            </a:r>
          </a:p>
        </p:txBody>
      </p:sp>
      <p:sp>
        <p:nvSpPr>
          <p:cNvPr id="27" name="文本框 26">
            <a:extLst>
              <a:ext uri="{FF2B5EF4-FFF2-40B4-BE49-F238E27FC236}">
                <a16:creationId xmlns:a16="http://schemas.microsoft.com/office/drawing/2014/main" id="{97066008-18E8-4282-A33B-05E697BBDC61}"/>
              </a:ext>
            </a:extLst>
          </p:cNvPr>
          <p:cNvSpPr txBox="1"/>
          <p:nvPr/>
        </p:nvSpPr>
        <p:spPr>
          <a:xfrm>
            <a:off x="3066429" y="5372824"/>
            <a:ext cx="2161210"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AC</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自动机</a:t>
            </a:r>
          </a:p>
        </p:txBody>
      </p:sp>
      <p:sp>
        <p:nvSpPr>
          <p:cNvPr id="28" name="矩形 27">
            <a:extLst>
              <a:ext uri="{FF2B5EF4-FFF2-40B4-BE49-F238E27FC236}">
                <a16:creationId xmlns:a16="http://schemas.microsoft.com/office/drawing/2014/main" id="{98DC0CC9-3ED5-4677-B074-B00D895A67A9}"/>
              </a:ext>
            </a:extLst>
          </p:cNvPr>
          <p:cNvSpPr/>
          <p:nvPr/>
        </p:nvSpPr>
        <p:spPr>
          <a:xfrm>
            <a:off x="3066430" y="5793142"/>
            <a:ext cx="2650968"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cs typeface="+mn-ea"/>
                <a:sym typeface="+mn-lt"/>
              </a:rPr>
              <a:t>强化版的字典树</a:t>
            </a:r>
          </a:p>
        </p:txBody>
      </p:sp>
      <p:sp>
        <p:nvSpPr>
          <p:cNvPr id="29" name="文本框 28">
            <a:extLst>
              <a:ext uri="{FF2B5EF4-FFF2-40B4-BE49-F238E27FC236}">
                <a16:creationId xmlns:a16="http://schemas.microsoft.com/office/drawing/2014/main" id="{32845D16-1841-47A5-8117-9EEB4A56F846}"/>
              </a:ext>
            </a:extLst>
          </p:cNvPr>
          <p:cNvSpPr txBox="1"/>
          <p:nvPr/>
        </p:nvSpPr>
        <p:spPr>
          <a:xfrm>
            <a:off x="2291052" y="5336138"/>
            <a:ext cx="77537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black">
                    <a:lumMod val="75000"/>
                    <a:lumOff val="25000"/>
                  </a:prstClr>
                </a:solidFill>
                <a:effectLst/>
                <a:uLnTx/>
                <a:uFillTx/>
                <a:cs typeface="+mn-ea"/>
                <a:sym typeface="+mn-lt"/>
              </a:rPr>
              <a:t>肆</a:t>
            </a:r>
          </a:p>
        </p:txBody>
      </p:sp>
    </p:spTree>
    <p:extLst>
      <p:ext uri="{BB962C8B-B14F-4D97-AF65-F5344CB8AC3E}">
        <p14:creationId xmlns:p14="http://schemas.microsoft.com/office/powerpoint/2010/main" val="3266280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2C8FAF3-EEB9-4EAF-8D47-FEB56A664B2D}"/>
              </a:ext>
            </a:extLst>
          </p:cNvPr>
          <p:cNvGrpSpPr/>
          <p:nvPr/>
        </p:nvGrpSpPr>
        <p:grpSpPr>
          <a:xfrm>
            <a:off x="5311811" y="343044"/>
            <a:ext cx="6134125" cy="1165419"/>
            <a:chOff x="6578372" y="3171365"/>
            <a:chExt cx="6134125" cy="1165419"/>
          </a:xfrm>
        </p:grpSpPr>
        <p:sp>
          <p:nvSpPr>
            <p:cNvPr id="10" name="矩形: 剪去对角 9">
              <a:extLst>
                <a:ext uri="{FF2B5EF4-FFF2-40B4-BE49-F238E27FC236}">
                  <a16:creationId xmlns:a16="http://schemas.microsoft.com/office/drawing/2014/main" id="{13671A4F-77BD-4206-A18F-E6AC7CC2BC69}"/>
                </a:ext>
              </a:extLst>
            </p:cNvPr>
            <p:cNvSpPr/>
            <p:nvPr/>
          </p:nvSpPr>
          <p:spPr>
            <a:xfrm>
              <a:off x="6578372" y="3171365"/>
              <a:ext cx="6134125" cy="1165419"/>
            </a:xfrm>
            <a:prstGeom prst="snip2DiagRect">
              <a:avLst/>
            </a:prstGeom>
            <a:solidFill>
              <a:srgbClr val="E09085">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1" name="文本框 10">
              <a:extLst>
                <a:ext uri="{FF2B5EF4-FFF2-40B4-BE49-F238E27FC236}">
                  <a16:creationId xmlns:a16="http://schemas.microsoft.com/office/drawing/2014/main" id="{8F812D2B-2A93-4D0C-83BE-56219EFCC198}"/>
                </a:ext>
              </a:extLst>
            </p:cNvPr>
            <p:cNvSpPr txBox="1"/>
            <p:nvPr/>
          </p:nvSpPr>
          <p:spPr>
            <a:xfrm>
              <a:off x="6710018" y="3697723"/>
              <a:ext cx="4753101" cy="573940"/>
            </a:xfrm>
            <a:prstGeom prst="rect">
              <a:avLst/>
            </a:prstGeom>
            <a:noFill/>
          </p:spPr>
          <p:txBody>
            <a:bodyPr vert="horz"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75000"/>
                      <a:lumOff val="25000"/>
                    </a:prstClr>
                  </a:solidFill>
                  <a:effectLst/>
                  <a:uLnTx/>
                  <a:uFillTx/>
                  <a:cs typeface="+mn-ea"/>
                  <a:sym typeface="+mn-lt"/>
                </a:rPr>
                <a:t>字典树怎么建，应该就不用赘述了</a:t>
              </a:r>
              <a:endParaRPr kumimoji="0" lang="en-US" altLang="zh-CN" sz="11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black">
                      <a:lumMod val="75000"/>
                      <a:lumOff val="25000"/>
                    </a:prstClr>
                  </a:solidFill>
                  <a:effectLst/>
                  <a:uLnTx/>
                  <a:uFillTx/>
                  <a:cs typeface="+mn-ea"/>
                  <a:sym typeface="+mn-lt"/>
                </a:rPr>
                <a:t>AC</a:t>
              </a:r>
              <a:r>
                <a:rPr kumimoji="0" lang="zh-CN" altLang="en-US" sz="1100" b="0" i="0" u="none" strike="noStrike" kern="1200" cap="none" spc="0" normalizeH="0" baseline="0" noProof="0" dirty="0">
                  <a:ln>
                    <a:noFill/>
                  </a:ln>
                  <a:solidFill>
                    <a:prstClr val="black">
                      <a:lumMod val="75000"/>
                      <a:lumOff val="25000"/>
                    </a:prstClr>
                  </a:solidFill>
                  <a:effectLst/>
                  <a:uLnTx/>
                  <a:uFillTx/>
                  <a:cs typeface="+mn-ea"/>
                  <a:sym typeface="+mn-lt"/>
                </a:rPr>
                <a:t>自动机就是在字典树基础上建好</a:t>
              </a:r>
              <a:r>
                <a:rPr kumimoji="0" lang="en-US" altLang="zh-CN" sz="1100" b="0" i="0" u="none" strike="noStrike" kern="1200" cap="none" spc="0" normalizeH="0" baseline="0" noProof="0" dirty="0">
                  <a:ln>
                    <a:noFill/>
                  </a:ln>
                  <a:solidFill>
                    <a:prstClr val="black">
                      <a:lumMod val="75000"/>
                      <a:lumOff val="25000"/>
                    </a:prstClr>
                  </a:solidFill>
                  <a:effectLst/>
                  <a:uLnTx/>
                  <a:uFillTx/>
                  <a:cs typeface="+mn-ea"/>
                  <a:sym typeface="+mn-lt"/>
                </a:rPr>
                <a:t>fail</a:t>
              </a:r>
              <a:r>
                <a:rPr kumimoji="0" lang="zh-CN" altLang="en-US" sz="1100" b="0" i="0" u="none" strike="noStrike" kern="1200" cap="none" spc="0" normalizeH="0" baseline="0" noProof="0" dirty="0">
                  <a:ln>
                    <a:noFill/>
                  </a:ln>
                  <a:solidFill>
                    <a:prstClr val="black">
                      <a:lumMod val="75000"/>
                      <a:lumOff val="25000"/>
                    </a:prstClr>
                  </a:solidFill>
                  <a:effectLst/>
                  <a:uLnTx/>
                  <a:uFillTx/>
                  <a:cs typeface="+mn-ea"/>
                  <a:sym typeface="+mn-lt"/>
                </a:rPr>
                <a:t>指针，难点就在于</a:t>
              </a:r>
              <a:r>
                <a:rPr kumimoji="0" lang="en-US" altLang="zh-CN" sz="1100" b="0" i="0" u="none" strike="noStrike" kern="1200" cap="none" spc="0" normalizeH="0" baseline="0" noProof="0" dirty="0">
                  <a:ln>
                    <a:noFill/>
                  </a:ln>
                  <a:solidFill>
                    <a:prstClr val="black">
                      <a:lumMod val="75000"/>
                      <a:lumOff val="25000"/>
                    </a:prstClr>
                  </a:solidFill>
                  <a:effectLst/>
                  <a:uLnTx/>
                  <a:uFillTx/>
                  <a:cs typeface="+mn-ea"/>
                  <a:sym typeface="+mn-lt"/>
                </a:rPr>
                <a:t>fail</a:t>
              </a:r>
              <a:r>
                <a:rPr kumimoji="0" lang="zh-CN" altLang="en-US" sz="1100" b="0" i="0" u="none" strike="noStrike" kern="1200" cap="none" spc="0" normalizeH="0" baseline="0" noProof="0" dirty="0">
                  <a:ln>
                    <a:noFill/>
                  </a:ln>
                  <a:solidFill>
                    <a:prstClr val="black">
                      <a:lumMod val="75000"/>
                      <a:lumOff val="25000"/>
                    </a:prstClr>
                  </a:solidFill>
                  <a:effectLst/>
                  <a:uLnTx/>
                  <a:uFillTx/>
                  <a:cs typeface="+mn-ea"/>
                  <a:sym typeface="+mn-lt"/>
                </a:rPr>
                <a:t>指针怎么建</a:t>
              </a:r>
              <a:endParaRPr kumimoji="0" lang="en-US" altLang="zh-CN" sz="11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pic>
        <p:nvPicPr>
          <p:cNvPr id="17" name="图片 16">
            <a:extLst>
              <a:ext uri="{FF2B5EF4-FFF2-40B4-BE49-F238E27FC236}">
                <a16:creationId xmlns:a16="http://schemas.microsoft.com/office/drawing/2014/main" id="{A678BFA8-DC46-4991-A1E0-D3AED4C8D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6827" y="856673"/>
            <a:ext cx="3778571" cy="5690619"/>
          </a:xfrm>
          <a:prstGeom prst="rect">
            <a:avLst/>
          </a:prstGeom>
        </p:spPr>
      </p:pic>
      <p:pic>
        <p:nvPicPr>
          <p:cNvPr id="2" name="图片 1">
            <a:extLst>
              <a:ext uri="{FF2B5EF4-FFF2-40B4-BE49-F238E27FC236}">
                <a16:creationId xmlns:a16="http://schemas.microsoft.com/office/drawing/2014/main" id="{0A03193E-ECB8-40B0-A170-5D9ABBA086E8}"/>
              </a:ext>
            </a:extLst>
          </p:cNvPr>
          <p:cNvPicPr>
            <a:picLocks noChangeAspect="1"/>
          </p:cNvPicPr>
          <p:nvPr/>
        </p:nvPicPr>
        <p:blipFill>
          <a:blip r:embed="rId3">
            <a:extLst>
              <a:ext uri="{28A0092B-C50C-407E-A947-70E740481C1C}">
                <a14:useLocalDpi xmlns:a14="http://schemas.microsoft.com/office/drawing/2010/main" val="0"/>
              </a:ext>
            </a:extLst>
          </a:blip>
          <a:srcRect l="888" r="888"/>
          <a:stretch/>
        </p:blipFill>
        <p:spPr>
          <a:xfrm>
            <a:off x="4093592" y="53621"/>
            <a:ext cx="779594" cy="771638"/>
          </a:xfrm>
          <a:prstGeom prst="rect">
            <a:avLst/>
          </a:prstGeom>
        </p:spPr>
      </p:pic>
      <p:sp>
        <p:nvSpPr>
          <p:cNvPr id="3" name="文本框 2">
            <a:extLst>
              <a:ext uri="{FF2B5EF4-FFF2-40B4-BE49-F238E27FC236}">
                <a16:creationId xmlns:a16="http://schemas.microsoft.com/office/drawing/2014/main" id="{3E133701-C037-40C0-A163-480AF5B73B90}"/>
              </a:ext>
            </a:extLst>
          </p:cNvPr>
          <p:cNvSpPr txBox="1"/>
          <p:nvPr/>
        </p:nvSpPr>
        <p:spPr>
          <a:xfrm>
            <a:off x="907594" y="412118"/>
            <a:ext cx="3671903"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AC</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自动机的难点</a:t>
            </a:r>
          </a:p>
        </p:txBody>
      </p:sp>
      <p:pic>
        <p:nvPicPr>
          <p:cNvPr id="13" name="图片 12">
            <a:extLst>
              <a:ext uri="{FF2B5EF4-FFF2-40B4-BE49-F238E27FC236}">
                <a16:creationId xmlns:a16="http://schemas.microsoft.com/office/drawing/2014/main" id="{456F3D1F-A48F-4933-9246-949E3D9A6F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flipH="1">
            <a:off x="10337952" y="346997"/>
            <a:ext cx="1297181" cy="1621477"/>
          </a:xfrm>
          <a:prstGeom prst="rect">
            <a:avLst/>
          </a:prstGeom>
        </p:spPr>
      </p:pic>
      <p:sp>
        <p:nvSpPr>
          <p:cNvPr id="18" name="文本框 17">
            <a:extLst>
              <a:ext uri="{FF2B5EF4-FFF2-40B4-BE49-F238E27FC236}">
                <a16:creationId xmlns:a16="http://schemas.microsoft.com/office/drawing/2014/main" id="{B26B6A71-E099-4C20-9E7B-1C2E95C31377}"/>
              </a:ext>
            </a:extLst>
          </p:cNvPr>
          <p:cNvSpPr txBox="1"/>
          <p:nvPr/>
        </p:nvSpPr>
        <p:spPr>
          <a:xfrm>
            <a:off x="5476336" y="476716"/>
            <a:ext cx="1862262" cy="40594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150" normalizeH="0" baseline="0" noProof="0" dirty="0">
                <a:ln>
                  <a:noFill/>
                </a:ln>
                <a:solidFill>
                  <a:srgbClr val="E09085"/>
                </a:solidFill>
                <a:effectLst/>
                <a:uLnTx/>
                <a:uFillTx/>
                <a:latin typeface="+mn-lt"/>
                <a:ea typeface="+mn-ea"/>
                <a:cs typeface="+mn-ea"/>
                <a:sym typeface="+mn-lt"/>
              </a:rPr>
              <a:t>Fail</a:t>
            </a:r>
            <a:r>
              <a:rPr kumimoji="0" lang="zh-CN" altLang="en-US" sz="1800" b="0" i="0" u="none" strike="noStrike" kern="1200" cap="none" spc="-150" normalizeH="0" baseline="0" noProof="0" dirty="0">
                <a:ln>
                  <a:noFill/>
                </a:ln>
                <a:solidFill>
                  <a:srgbClr val="E09085"/>
                </a:solidFill>
                <a:effectLst/>
                <a:uLnTx/>
                <a:uFillTx/>
                <a:latin typeface="+mn-lt"/>
                <a:ea typeface="+mn-ea"/>
                <a:cs typeface="+mn-ea"/>
                <a:sym typeface="+mn-lt"/>
              </a:rPr>
              <a:t>指针的建立</a:t>
            </a:r>
          </a:p>
        </p:txBody>
      </p:sp>
      <p:grpSp>
        <p:nvGrpSpPr>
          <p:cNvPr id="14" name="组合 13">
            <a:extLst>
              <a:ext uri="{FF2B5EF4-FFF2-40B4-BE49-F238E27FC236}">
                <a16:creationId xmlns:a16="http://schemas.microsoft.com/office/drawing/2014/main" id="{21711143-0511-467B-A41E-C6C247A642D8}"/>
              </a:ext>
            </a:extLst>
          </p:cNvPr>
          <p:cNvGrpSpPr/>
          <p:nvPr/>
        </p:nvGrpSpPr>
        <p:grpSpPr>
          <a:xfrm>
            <a:off x="192729" y="216919"/>
            <a:ext cx="11806543" cy="6424162"/>
            <a:chOff x="217715" y="250257"/>
            <a:chExt cx="11806543" cy="6424162"/>
          </a:xfrm>
        </p:grpSpPr>
        <p:sp>
          <p:nvSpPr>
            <p:cNvPr id="15" name="弧形 14">
              <a:extLst>
                <a:ext uri="{FF2B5EF4-FFF2-40B4-BE49-F238E27FC236}">
                  <a16:creationId xmlns:a16="http://schemas.microsoft.com/office/drawing/2014/main" id="{01B0E404-FCD5-41AD-B295-0BEC569886E9}"/>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弧形 15">
              <a:extLst>
                <a:ext uri="{FF2B5EF4-FFF2-40B4-BE49-F238E27FC236}">
                  <a16:creationId xmlns:a16="http://schemas.microsoft.com/office/drawing/2014/main" id="{3EC7488A-ABE4-4C22-8C9E-5FA61A54E1DF}"/>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9" name="椭圆 18">
            <a:extLst>
              <a:ext uri="{FF2B5EF4-FFF2-40B4-BE49-F238E27FC236}">
                <a16:creationId xmlns:a16="http://schemas.microsoft.com/office/drawing/2014/main" id="{D57C6817-D926-4D80-8707-EE69A9B78DA9}"/>
              </a:ext>
            </a:extLst>
          </p:cNvPr>
          <p:cNvSpPr/>
          <p:nvPr/>
        </p:nvSpPr>
        <p:spPr>
          <a:xfrm>
            <a:off x="7624689" y="2843796"/>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root</a:t>
            </a:r>
            <a:endParaRPr lang="zh-CN" altLang="en-US" sz="1000" dirty="0"/>
          </a:p>
        </p:txBody>
      </p:sp>
      <p:sp>
        <p:nvSpPr>
          <p:cNvPr id="20" name="椭圆 19">
            <a:extLst>
              <a:ext uri="{FF2B5EF4-FFF2-40B4-BE49-F238E27FC236}">
                <a16:creationId xmlns:a16="http://schemas.microsoft.com/office/drawing/2014/main" id="{196A01AC-0A31-449E-A566-FB8920F7040F}"/>
              </a:ext>
            </a:extLst>
          </p:cNvPr>
          <p:cNvSpPr/>
          <p:nvPr/>
        </p:nvSpPr>
        <p:spPr>
          <a:xfrm>
            <a:off x="6241414" y="3653175"/>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h</a:t>
            </a:r>
            <a:endParaRPr lang="zh-CN" altLang="en-US" sz="1000" dirty="0"/>
          </a:p>
        </p:txBody>
      </p:sp>
      <p:sp>
        <p:nvSpPr>
          <p:cNvPr id="21" name="椭圆 20">
            <a:extLst>
              <a:ext uri="{FF2B5EF4-FFF2-40B4-BE49-F238E27FC236}">
                <a16:creationId xmlns:a16="http://schemas.microsoft.com/office/drawing/2014/main" id="{84C9C936-C0B5-45D7-8D08-28C877DEC93E}"/>
              </a:ext>
            </a:extLst>
          </p:cNvPr>
          <p:cNvSpPr/>
          <p:nvPr/>
        </p:nvSpPr>
        <p:spPr>
          <a:xfrm>
            <a:off x="5606509" y="4423360"/>
            <a:ext cx="606668" cy="4388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bg1"/>
                </a:solidFill>
              </a:rPr>
              <a:t>e</a:t>
            </a:r>
            <a:endParaRPr lang="zh-CN" altLang="en-US" sz="1000" dirty="0">
              <a:solidFill>
                <a:schemeClr val="bg1"/>
              </a:solidFill>
            </a:endParaRPr>
          </a:p>
        </p:txBody>
      </p:sp>
      <p:sp>
        <p:nvSpPr>
          <p:cNvPr id="22" name="椭圆 21">
            <a:extLst>
              <a:ext uri="{FF2B5EF4-FFF2-40B4-BE49-F238E27FC236}">
                <a16:creationId xmlns:a16="http://schemas.microsoft.com/office/drawing/2014/main" id="{B369369C-C555-49AC-87A9-F1D83629DC9F}"/>
              </a:ext>
            </a:extLst>
          </p:cNvPr>
          <p:cNvSpPr/>
          <p:nvPr/>
        </p:nvSpPr>
        <p:spPr>
          <a:xfrm>
            <a:off x="9920122" y="4236510"/>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h</a:t>
            </a:r>
            <a:endParaRPr lang="zh-CN" altLang="en-US" sz="1000" dirty="0"/>
          </a:p>
        </p:txBody>
      </p:sp>
      <p:sp>
        <p:nvSpPr>
          <p:cNvPr id="23" name="椭圆 22">
            <a:extLst>
              <a:ext uri="{FF2B5EF4-FFF2-40B4-BE49-F238E27FC236}">
                <a16:creationId xmlns:a16="http://schemas.microsoft.com/office/drawing/2014/main" id="{DEA1A382-C2A7-4676-8445-0E47E7D5D3FA}"/>
              </a:ext>
            </a:extLst>
          </p:cNvPr>
          <p:cNvSpPr/>
          <p:nvPr/>
        </p:nvSpPr>
        <p:spPr>
          <a:xfrm>
            <a:off x="10691879" y="4964579"/>
            <a:ext cx="606668" cy="4388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e</a:t>
            </a:r>
            <a:endParaRPr lang="zh-CN" altLang="en-US" sz="1000" dirty="0"/>
          </a:p>
        </p:txBody>
      </p:sp>
      <p:sp>
        <p:nvSpPr>
          <p:cNvPr id="24" name="椭圆 23">
            <a:extLst>
              <a:ext uri="{FF2B5EF4-FFF2-40B4-BE49-F238E27FC236}">
                <a16:creationId xmlns:a16="http://schemas.microsoft.com/office/drawing/2014/main" id="{5DDB4605-4900-41D2-BE40-BB458D318BD1}"/>
              </a:ext>
            </a:extLst>
          </p:cNvPr>
          <p:cNvSpPr/>
          <p:nvPr/>
        </p:nvSpPr>
        <p:spPr>
          <a:xfrm>
            <a:off x="4999841" y="6002139"/>
            <a:ext cx="606668" cy="4388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a:t>
            </a:r>
            <a:endParaRPr lang="zh-CN" altLang="en-US" sz="1000" dirty="0"/>
          </a:p>
        </p:txBody>
      </p:sp>
      <p:sp>
        <p:nvSpPr>
          <p:cNvPr id="25" name="椭圆 24">
            <a:extLst>
              <a:ext uri="{FF2B5EF4-FFF2-40B4-BE49-F238E27FC236}">
                <a16:creationId xmlns:a16="http://schemas.microsoft.com/office/drawing/2014/main" id="{2DBDA54B-3B58-4771-88B5-B70D50996C2B}"/>
              </a:ext>
            </a:extLst>
          </p:cNvPr>
          <p:cNvSpPr/>
          <p:nvPr/>
        </p:nvSpPr>
        <p:spPr>
          <a:xfrm>
            <a:off x="5243465" y="5205648"/>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r</a:t>
            </a:r>
            <a:endParaRPr lang="zh-CN" altLang="en-US" sz="1000" dirty="0"/>
          </a:p>
        </p:txBody>
      </p:sp>
      <p:sp>
        <p:nvSpPr>
          <p:cNvPr id="26" name="椭圆 25">
            <a:extLst>
              <a:ext uri="{FF2B5EF4-FFF2-40B4-BE49-F238E27FC236}">
                <a16:creationId xmlns:a16="http://schemas.microsoft.com/office/drawing/2014/main" id="{47EB996C-E25E-4F75-95A4-6FB3DF28D7BC}"/>
              </a:ext>
            </a:extLst>
          </p:cNvPr>
          <p:cNvSpPr/>
          <p:nvPr/>
        </p:nvSpPr>
        <p:spPr>
          <a:xfrm>
            <a:off x="6794773" y="4412852"/>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i</a:t>
            </a:r>
            <a:endParaRPr lang="zh-CN" altLang="en-US" sz="1000" dirty="0"/>
          </a:p>
        </p:txBody>
      </p:sp>
      <p:cxnSp>
        <p:nvCxnSpPr>
          <p:cNvPr id="27" name="直接箭头连接符 26">
            <a:extLst>
              <a:ext uri="{FF2B5EF4-FFF2-40B4-BE49-F238E27FC236}">
                <a16:creationId xmlns:a16="http://schemas.microsoft.com/office/drawing/2014/main" id="{20F9152B-F884-4B32-B087-06D7D78A32C1}"/>
              </a:ext>
            </a:extLst>
          </p:cNvPr>
          <p:cNvCxnSpPr>
            <a:stCxn id="19" idx="2"/>
            <a:endCxn id="20" idx="0"/>
          </p:cNvCxnSpPr>
          <p:nvPr/>
        </p:nvCxnSpPr>
        <p:spPr>
          <a:xfrm flipH="1">
            <a:off x="6544748" y="3063228"/>
            <a:ext cx="1079941" cy="589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3244DF4-344F-4CFB-8A78-01FA08B84A11}"/>
              </a:ext>
            </a:extLst>
          </p:cNvPr>
          <p:cNvCxnSpPr>
            <a:stCxn id="20" idx="3"/>
            <a:endCxn id="21" idx="0"/>
          </p:cNvCxnSpPr>
          <p:nvPr/>
        </p:nvCxnSpPr>
        <p:spPr>
          <a:xfrm flipH="1">
            <a:off x="5909843" y="4027768"/>
            <a:ext cx="420415" cy="395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918A5FE-3F4D-48B1-81C0-C18587B031E1}"/>
              </a:ext>
            </a:extLst>
          </p:cNvPr>
          <p:cNvCxnSpPr>
            <a:stCxn id="21" idx="4"/>
            <a:endCxn id="25" idx="0"/>
          </p:cNvCxnSpPr>
          <p:nvPr/>
        </p:nvCxnSpPr>
        <p:spPr>
          <a:xfrm flipH="1">
            <a:off x="5546799" y="4862223"/>
            <a:ext cx="363044" cy="343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A3F4983-0C0A-4A70-8ABF-819995B8FFC3}"/>
              </a:ext>
            </a:extLst>
          </p:cNvPr>
          <p:cNvCxnSpPr>
            <a:stCxn id="25" idx="4"/>
            <a:endCxn id="24" idx="0"/>
          </p:cNvCxnSpPr>
          <p:nvPr/>
        </p:nvCxnSpPr>
        <p:spPr>
          <a:xfrm flipH="1">
            <a:off x="5303175" y="5644511"/>
            <a:ext cx="243624" cy="35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86DF801C-8FEB-43E1-A68F-B378D1808898}"/>
              </a:ext>
            </a:extLst>
          </p:cNvPr>
          <p:cNvSpPr/>
          <p:nvPr/>
        </p:nvSpPr>
        <p:spPr>
          <a:xfrm>
            <a:off x="9166586" y="3579267"/>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a:t>
            </a:r>
            <a:endParaRPr lang="zh-CN" altLang="en-US" sz="1000" dirty="0"/>
          </a:p>
        </p:txBody>
      </p:sp>
      <p:cxnSp>
        <p:nvCxnSpPr>
          <p:cNvPr id="32" name="直接箭头连接符 31">
            <a:extLst>
              <a:ext uri="{FF2B5EF4-FFF2-40B4-BE49-F238E27FC236}">
                <a16:creationId xmlns:a16="http://schemas.microsoft.com/office/drawing/2014/main" id="{A4221158-969C-4C6D-AC68-D431EA316371}"/>
              </a:ext>
            </a:extLst>
          </p:cNvPr>
          <p:cNvCxnSpPr>
            <a:stCxn id="19" idx="6"/>
            <a:endCxn id="31" idx="1"/>
          </p:cNvCxnSpPr>
          <p:nvPr/>
        </p:nvCxnSpPr>
        <p:spPr>
          <a:xfrm>
            <a:off x="8231357" y="3063228"/>
            <a:ext cx="1024073" cy="580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7E7133D-EDE4-428B-ABB2-7B0DCB507C9A}"/>
              </a:ext>
            </a:extLst>
          </p:cNvPr>
          <p:cNvCxnSpPr>
            <a:stCxn id="31" idx="5"/>
            <a:endCxn id="31" idx="5"/>
          </p:cNvCxnSpPr>
          <p:nvPr/>
        </p:nvCxnSpPr>
        <p:spPr>
          <a:xfrm>
            <a:off x="9684410" y="395386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A94A552-4C46-4AB2-8969-9A71617F58D9}"/>
              </a:ext>
            </a:extLst>
          </p:cNvPr>
          <p:cNvCxnSpPr>
            <a:stCxn id="31" idx="5"/>
            <a:endCxn id="22" idx="0"/>
          </p:cNvCxnSpPr>
          <p:nvPr/>
        </p:nvCxnSpPr>
        <p:spPr>
          <a:xfrm>
            <a:off x="9684410" y="3953860"/>
            <a:ext cx="539046" cy="282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0029429D-B881-461F-87E3-473FD7EDD93B}"/>
              </a:ext>
            </a:extLst>
          </p:cNvPr>
          <p:cNvCxnSpPr>
            <a:stCxn id="22" idx="5"/>
            <a:endCxn id="23" idx="0"/>
          </p:cNvCxnSpPr>
          <p:nvPr/>
        </p:nvCxnSpPr>
        <p:spPr>
          <a:xfrm>
            <a:off x="10437946" y="4611103"/>
            <a:ext cx="557267" cy="353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1E1DF9F4-B13C-4CE4-91C7-9076F4D739A2}"/>
              </a:ext>
            </a:extLst>
          </p:cNvPr>
          <p:cNvSpPr/>
          <p:nvPr/>
        </p:nvSpPr>
        <p:spPr>
          <a:xfrm>
            <a:off x="6813430" y="5220735"/>
            <a:ext cx="606668" cy="4388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a:t>
            </a:r>
            <a:endParaRPr lang="zh-CN" altLang="en-US" sz="1000" dirty="0"/>
          </a:p>
        </p:txBody>
      </p:sp>
      <p:sp>
        <p:nvSpPr>
          <p:cNvPr id="37" name="椭圆 36">
            <a:extLst>
              <a:ext uri="{FF2B5EF4-FFF2-40B4-BE49-F238E27FC236}">
                <a16:creationId xmlns:a16="http://schemas.microsoft.com/office/drawing/2014/main" id="{5A400397-37E3-4710-A219-A24BD4F1A63A}"/>
              </a:ext>
            </a:extLst>
          </p:cNvPr>
          <p:cNvSpPr/>
          <p:nvPr/>
        </p:nvSpPr>
        <p:spPr>
          <a:xfrm>
            <a:off x="7964699" y="3628641"/>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err="1"/>
              <a:t>i</a:t>
            </a:r>
            <a:endParaRPr lang="zh-CN" altLang="en-US" sz="1000" dirty="0"/>
          </a:p>
        </p:txBody>
      </p:sp>
      <p:sp>
        <p:nvSpPr>
          <p:cNvPr id="38" name="椭圆 37">
            <a:extLst>
              <a:ext uri="{FF2B5EF4-FFF2-40B4-BE49-F238E27FC236}">
                <a16:creationId xmlns:a16="http://schemas.microsoft.com/office/drawing/2014/main" id="{1391938B-7302-4ECB-ADE9-5454136F7B4F}"/>
              </a:ext>
            </a:extLst>
          </p:cNvPr>
          <p:cNvSpPr/>
          <p:nvPr/>
        </p:nvSpPr>
        <p:spPr>
          <a:xfrm>
            <a:off x="8440059" y="4461629"/>
            <a:ext cx="606668" cy="4388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o</a:t>
            </a:r>
            <a:endParaRPr lang="zh-CN" altLang="en-US" sz="1000" dirty="0"/>
          </a:p>
        </p:txBody>
      </p:sp>
      <p:cxnSp>
        <p:nvCxnSpPr>
          <p:cNvPr id="39" name="直接箭头连接符 38">
            <a:extLst>
              <a:ext uri="{FF2B5EF4-FFF2-40B4-BE49-F238E27FC236}">
                <a16:creationId xmlns:a16="http://schemas.microsoft.com/office/drawing/2014/main" id="{41C521B1-7BAF-43BF-B9A6-5818DAAB8947}"/>
              </a:ext>
            </a:extLst>
          </p:cNvPr>
          <p:cNvCxnSpPr>
            <a:stCxn id="20" idx="5"/>
            <a:endCxn id="26" idx="0"/>
          </p:cNvCxnSpPr>
          <p:nvPr/>
        </p:nvCxnSpPr>
        <p:spPr>
          <a:xfrm>
            <a:off x="6759238" y="4027768"/>
            <a:ext cx="338869" cy="385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A8011CB-D987-443D-8C90-59D8FB580858}"/>
              </a:ext>
            </a:extLst>
          </p:cNvPr>
          <p:cNvCxnSpPr>
            <a:stCxn id="26" idx="4"/>
            <a:endCxn id="36" idx="0"/>
          </p:cNvCxnSpPr>
          <p:nvPr/>
        </p:nvCxnSpPr>
        <p:spPr>
          <a:xfrm>
            <a:off x="7098107" y="4851715"/>
            <a:ext cx="18657" cy="369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6683CDF-6B0F-481C-802C-6E4A61A7261F}"/>
              </a:ext>
            </a:extLst>
          </p:cNvPr>
          <p:cNvCxnSpPr>
            <a:stCxn id="19" idx="4"/>
            <a:endCxn id="37" idx="0"/>
          </p:cNvCxnSpPr>
          <p:nvPr/>
        </p:nvCxnSpPr>
        <p:spPr>
          <a:xfrm>
            <a:off x="7928023" y="3282659"/>
            <a:ext cx="340010" cy="345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8AFB1FF6-606F-458C-A9E8-724969E45F9B}"/>
              </a:ext>
            </a:extLst>
          </p:cNvPr>
          <p:cNvSpPr/>
          <p:nvPr/>
        </p:nvSpPr>
        <p:spPr>
          <a:xfrm>
            <a:off x="8952096" y="2076151"/>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nil</a:t>
            </a:r>
            <a:endParaRPr lang="zh-CN" altLang="en-US" sz="1000" dirty="0"/>
          </a:p>
        </p:txBody>
      </p:sp>
      <p:cxnSp>
        <p:nvCxnSpPr>
          <p:cNvPr id="5" name="连接符: 曲线 4">
            <a:extLst>
              <a:ext uri="{FF2B5EF4-FFF2-40B4-BE49-F238E27FC236}">
                <a16:creationId xmlns:a16="http://schemas.microsoft.com/office/drawing/2014/main" id="{BF35830E-5E74-4BB0-A570-AC7381E9200D}"/>
              </a:ext>
            </a:extLst>
          </p:cNvPr>
          <p:cNvCxnSpPr>
            <a:stCxn id="19" idx="7"/>
            <a:endCxn id="43" idx="2"/>
          </p:cNvCxnSpPr>
          <p:nvPr/>
        </p:nvCxnSpPr>
        <p:spPr>
          <a:xfrm rot="5400000" flipH="1" flipV="1">
            <a:off x="8241063" y="2197034"/>
            <a:ext cx="612483" cy="809583"/>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 name="连接符: 曲线 6">
            <a:extLst>
              <a:ext uri="{FF2B5EF4-FFF2-40B4-BE49-F238E27FC236}">
                <a16:creationId xmlns:a16="http://schemas.microsoft.com/office/drawing/2014/main" id="{5CDCD0B9-51FF-49AF-8117-D0897C14D833}"/>
              </a:ext>
            </a:extLst>
          </p:cNvPr>
          <p:cNvCxnSpPr>
            <a:stCxn id="20" idx="0"/>
            <a:endCxn id="19" idx="1"/>
          </p:cNvCxnSpPr>
          <p:nvPr/>
        </p:nvCxnSpPr>
        <p:spPr>
          <a:xfrm rot="5400000" flipH="1" flipV="1">
            <a:off x="6756586" y="2696229"/>
            <a:ext cx="745109" cy="1168785"/>
          </a:xfrm>
          <a:prstGeom prst="curvedConnector3">
            <a:avLst>
              <a:gd name="adj1" fmla="val 139306"/>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4" name="连接符: 曲线 43">
            <a:extLst>
              <a:ext uri="{FF2B5EF4-FFF2-40B4-BE49-F238E27FC236}">
                <a16:creationId xmlns:a16="http://schemas.microsoft.com/office/drawing/2014/main" id="{967940B5-C3D2-4A26-978E-7617EB5ADA07}"/>
              </a:ext>
            </a:extLst>
          </p:cNvPr>
          <p:cNvCxnSpPr>
            <a:stCxn id="37" idx="1"/>
            <a:endCxn id="19" idx="1"/>
          </p:cNvCxnSpPr>
          <p:nvPr/>
        </p:nvCxnSpPr>
        <p:spPr>
          <a:xfrm rot="16200000" flipV="1">
            <a:off x="7491116" y="3130484"/>
            <a:ext cx="784845" cy="340010"/>
          </a:xfrm>
          <a:prstGeom prst="curvedConnector5">
            <a:avLst>
              <a:gd name="adj1" fmla="val 22041"/>
              <a:gd name="adj2" fmla="val 193363"/>
              <a:gd name="adj3" fmla="val 129127"/>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6" name="连接符: 曲线 45">
            <a:extLst>
              <a:ext uri="{FF2B5EF4-FFF2-40B4-BE49-F238E27FC236}">
                <a16:creationId xmlns:a16="http://schemas.microsoft.com/office/drawing/2014/main" id="{526F2661-38E6-4162-B54D-9D2CDC8C2A58}"/>
              </a:ext>
            </a:extLst>
          </p:cNvPr>
          <p:cNvCxnSpPr>
            <a:stCxn id="31" idx="0"/>
            <a:endCxn id="19" idx="6"/>
          </p:cNvCxnSpPr>
          <p:nvPr/>
        </p:nvCxnSpPr>
        <p:spPr>
          <a:xfrm rot="16200000" flipV="1">
            <a:off x="8592620" y="2701966"/>
            <a:ext cx="516039" cy="1238563"/>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8" name="连接符: 曲线 47">
            <a:extLst>
              <a:ext uri="{FF2B5EF4-FFF2-40B4-BE49-F238E27FC236}">
                <a16:creationId xmlns:a16="http://schemas.microsoft.com/office/drawing/2014/main" id="{6AACABC9-69E4-4A9B-A7A7-6BE28CCCC0DF}"/>
              </a:ext>
            </a:extLst>
          </p:cNvPr>
          <p:cNvCxnSpPr>
            <a:stCxn id="21" idx="1"/>
            <a:endCxn id="19" idx="1"/>
          </p:cNvCxnSpPr>
          <p:nvPr/>
        </p:nvCxnSpPr>
        <p:spPr>
          <a:xfrm rot="5400000" flipH="1" flipV="1">
            <a:off x="5914661" y="2688758"/>
            <a:ext cx="1579564" cy="2018180"/>
          </a:xfrm>
          <a:prstGeom prst="curvedConnector3">
            <a:avLst>
              <a:gd name="adj1" fmla="val 11854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0" name="连接符: 曲线 49">
            <a:extLst>
              <a:ext uri="{FF2B5EF4-FFF2-40B4-BE49-F238E27FC236}">
                <a16:creationId xmlns:a16="http://schemas.microsoft.com/office/drawing/2014/main" id="{20675B41-B46D-4418-BF33-01565FB17F4A}"/>
              </a:ext>
            </a:extLst>
          </p:cNvPr>
          <p:cNvCxnSpPr>
            <a:stCxn id="26" idx="0"/>
            <a:endCxn id="37" idx="2"/>
          </p:cNvCxnSpPr>
          <p:nvPr/>
        </p:nvCxnSpPr>
        <p:spPr>
          <a:xfrm rot="5400000" flipH="1" flipV="1">
            <a:off x="7249014" y="3697167"/>
            <a:ext cx="564779" cy="866592"/>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2" name="连接符: 曲线 51">
            <a:extLst>
              <a:ext uri="{FF2B5EF4-FFF2-40B4-BE49-F238E27FC236}">
                <a16:creationId xmlns:a16="http://schemas.microsoft.com/office/drawing/2014/main" id="{73B146EF-0E57-4286-913B-19550EEF8436}"/>
              </a:ext>
            </a:extLst>
          </p:cNvPr>
          <p:cNvCxnSpPr>
            <a:stCxn id="38" idx="7"/>
            <a:endCxn id="19" idx="7"/>
          </p:cNvCxnSpPr>
          <p:nvPr/>
        </p:nvCxnSpPr>
        <p:spPr>
          <a:xfrm rot="16200000" flipV="1">
            <a:off x="7741282" y="3309298"/>
            <a:ext cx="1617833" cy="815370"/>
          </a:xfrm>
          <a:prstGeom prst="curvedConnector3">
            <a:avLst>
              <a:gd name="adj1" fmla="val 11810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4" name="连接符: 曲线 53">
            <a:extLst>
              <a:ext uri="{FF2B5EF4-FFF2-40B4-BE49-F238E27FC236}">
                <a16:creationId xmlns:a16="http://schemas.microsoft.com/office/drawing/2014/main" id="{B6FA13FD-048F-4F53-97F0-BDF7D7A41022}"/>
              </a:ext>
            </a:extLst>
          </p:cNvPr>
          <p:cNvCxnSpPr>
            <a:stCxn id="22" idx="1"/>
            <a:endCxn id="20" idx="4"/>
          </p:cNvCxnSpPr>
          <p:nvPr/>
        </p:nvCxnSpPr>
        <p:spPr>
          <a:xfrm rot="16200000" flipV="1">
            <a:off x="8172486" y="2464300"/>
            <a:ext cx="208742" cy="3464218"/>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6" name="连接符: 曲线 55">
            <a:extLst>
              <a:ext uri="{FF2B5EF4-FFF2-40B4-BE49-F238E27FC236}">
                <a16:creationId xmlns:a16="http://schemas.microsoft.com/office/drawing/2014/main" id="{7E0F0836-7A59-4D78-9DC8-4FB8FE67307B}"/>
              </a:ext>
            </a:extLst>
          </p:cNvPr>
          <p:cNvCxnSpPr>
            <a:stCxn id="25" idx="1"/>
            <a:endCxn id="19" idx="1"/>
          </p:cNvCxnSpPr>
          <p:nvPr/>
        </p:nvCxnSpPr>
        <p:spPr>
          <a:xfrm rot="5400000" flipH="1" flipV="1">
            <a:off x="5341995" y="2898380"/>
            <a:ext cx="2361852" cy="2381224"/>
          </a:xfrm>
          <a:prstGeom prst="curvedConnector3">
            <a:avLst>
              <a:gd name="adj1" fmla="val 112400"/>
            </a:avLst>
          </a:prstGeom>
          <a:ln>
            <a:tailEnd type="triangle"/>
          </a:ln>
        </p:spPr>
        <p:style>
          <a:lnRef idx="3">
            <a:schemeClr val="accent6"/>
          </a:lnRef>
          <a:fillRef idx="0">
            <a:schemeClr val="accent6"/>
          </a:fillRef>
          <a:effectRef idx="2">
            <a:schemeClr val="accent6"/>
          </a:effectRef>
          <a:fontRef idx="minor">
            <a:schemeClr val="tx1"/>
          </a:fontRef>
        </p:style>
      </p:cxnSp>
      <p:sp>
        <p:nvSpPr>
          <p:cNvPr id="63" name="椭圆 62">
            <a:extLst>
              <a:ext uri="{FF2B5EF4-FFF2-40B4-BE49-F238E27FC236}">
                <a16:creationId xmlns:a16="http://schemas.microsoft.com/office/drawing/2014/main" id="{6EE3BC61-5B45-4C40-ACA4-70F31C28BBC0}"/>
              </a:ext>
            </a:extLst>
          </p:cNvPr>
          <p:cNvSpPr/>
          <p:nvPr/>
        </p:nvSpPr>
        <p:spPr>
          <a:xfrm>
            <a:off x="7683492" y="4477122"/>
            <a:ext cx="606668" cy="4388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s</a:t>
            </a:r>
            <a:endParaRPr lang="zh-CN" altLang="en-US" sz="1000" dirty="0"/>
          </a:p>
        </p:txBody>
      </p:sp>
      <p:cxnSp>
        <p:nvCxnSpPr>
          <p:cNvPr id="67" name="直接箭头连接符 66">
            <a:extLst>
              <a:ext uri="{FF2B5EF4-FFF2-40B4-BE49-F238E27FC236}">
                <a16:creationId xmlns:a16="http://schemas.microsoft.com/office/drawing/2014/main" id="{5845C331-23AB-4962-82DE-071545FB8165}"/>
              </a:ext>
            </a:extLst>
          </p:cNvPr>
          <p:cNvCxnSpPr>
            <a:stCxn id="37" idx="3"/>
            <a:endCxn id="63" idx="0"/>
          </p:cNvCxnSpPr>
          <p:nvPr/>
        </p:nvCxnSpPr>
        <p:spPr>
          <a:xfrm flipH="1">
            <a:off x="7986826" y="4003234"/>
            <a:ext cx="66717" cy="47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B9BC5421-020C-404A-B1FE-6C16CF05583C}"/>
              </a:ext>
            </a:extLst>
          </p:cNvPr>
          <p:cNvCxnSpPr>
            <a:stCxn id="37" idx="5"/>
            <a:endCxn id="38" idx="0"/>
          </p:cNvCxnSpPr>
          <p:nvPr/>
        </p:nvCxnSpPr>
        <p:spPr>
          <a:xfrm>
            <a:off x="8482523" y="4003234"/>
            <a:ext cx="260870" cy="45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连接符: 曲线 70">
            <a:extLst>
              <a:ext uri="{FF2B5EF4-FFF2-40B4-BE49-F238E27FC236}">
                <a16:creationId xmlns:a16="http://schemas.microsoft.com/office/drawing/2014/main" id="{4F4D2567-6065-4B8E-80F9-1DF6C3840EEE}"/>
              </a:ext>
            </a:extLst>
          </p:cNvPr>
          <p:cNvCxnSpPr>
            <a:stCxn id="63" idx="7"/>
            <a:endCxn id="31" idx="3"/>
          </p:cNvCxnSpPr>
          <p:nvPr/>
        </p:nvCxnSpPr>
        <p:spPr>
          <a:xfrm rot="5400000" flipH="1" flipV="1">
            <a:off x="8434607" y="3720569"/>
            <a:ext cx="587532" cy="1054114"/>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3" name="连接符: 曲线 72">
            <a:extLst>
              <a:ext uri="{FF2B5EF4-FFF2-40B4-BE49-F238E27FC236}">
                <a16:creationId xmlns:a16="http://schemas.microsoft.com/office/drawing/2014/main" id="{BFAD96F2-FD99-4F9D-AECD-A4BBD26E96D8}"/>
              </a:ext>
            </a:extLst>
          </p:cNvPr>
          <p:cNvCxnSpPr>
            <a:stCxn id="36" idx="7"/>
            <a:endCxn id="63" idx="3"/>
          </p:cNvCxnSpPr>
          <p:nvPr/>
        </p:nvCxnSpPr>
        <p:spPr>
          <a:xfrm rot="5400000" flipH="1" flipV="1">
            <a:off x="7335150" y="4847819"/>
            <a:ext cx="433290" cy="441082"/>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5" name="连接符: 曲线 74">
            <a:extLst>
              <a:ext uri="{FF2B5EF4-FFF2-40B4-BE49-F238E27FC236}">
                <a16:creationId xmlns:a16="http://schemas.microsoft.com/office/drawing/2014/main" id="{D862D76C-7CE3-44FF-8D0B-918CFB1AD98A}"/>
              </a:ext>
            </a:extLst>
          </p:cNvPr>
          <p:cNvCxnSpPr>
            <a:stCxn id="23" idx="7"/>
            <a:endCxn id="19" idx="6"/>
          </p:cNvCxnSpPr>
          <p:nvPr/>
        </p:nvCxnSpPr>
        <p:spPr>
          <a:xfrm rot="16200000" flipV="1">
            <a:off x="8737720" y="2556866"/>
            <a:ext cx="1965621" cy="2978346"/>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9" name="连接符: 曲线 78">
            <a:extLst>
              <a:ext uri="{FF2B5EF4-FFF2-40B4-BE49-F238E27FC236}">
                <a16:creationId xmlns:a16="http://schemas.microsoft.com/office/drawing/2014/main" id="{D8BEFE36-9502-4CBD-810A-9071B3869A5B}"/>
              </a:ext>
            </a:extLst>
          </p:cNvPr>
          <p:cNvCxnSpPr>
            <a:cxnSpLocks/>
            <a:stCxn id="24" idx="6"/>
            <a:endCxn id="31" idx="4"/>
          </p:cNvCxnSpPr>
          <p:nvPr/>
        </p:nvCxnSpPr>
        <p:spPr>
          <a:xfrm flipV="1">
            <a:off x="5606509" y="4018130"/>
            <a:ext cx="3863411" cy="2203441"/>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83" name="矩形 82">
            <a:extLst>
              <a:ext uri="{FF2B5EF4-FFF2-40B4-BE49-F238E27FC236}">
                <a16:creationId xmlns:a16="http://schemas.microsoft.com/office/drawing/2014/main" id="{2E9F767B-5AA9-490F-A681-16E9CCE68DCE}"/>
              </a:ext>
            </a:extLst>
          </p:cNvPr>
          <p:cNvSpPr/>
          <p:nvPr/>
        </p:nvSpPr>
        <p:spPr>
          <a:xfrm>
            <a:off x="4981200" y="1588434"/>
            <a:ext cx="5718441" cy="705258"/>
          </a:xfrm>
          <a:prstGeom prst="rect">
            <a:avLst/>
          </a:prstGeom>
        </p:spPr>
        <p:txBody>
          <a:bodyPr wrap="square">
            <a:spAutoFit/>
          </a:bodyPr>
          <a:lstStyle/>
          <a:p>
            <a:pPr marL="0" marR="0" lvl="0" indent="21600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23642"/>
                </a:solidFill>
                <a:effectLst/>
                <a:uLnTx/>
                <a:uFillTx/>
                <a:cs typeface="+mn-ea"/>
                <a:sym typeface="+mn-lt"/>
              </a:rPr>
              <a:t>直接复用字典树的例子，添加了</a:t>
            </a:r>
            <a:r>
              <a:rPr kumimoji="0" lang="en-US" altLang="zh-CN" sz="1400" b="0" i="0" u="none" strike="noStrike" kern="1200" cap="none" spc="0" normalizeH="0" baseline="0" noProof="0" dirty="0">
                <a:ln>
                  <a:noFill/>
                </a:ln>
                <a:solidFill>
                  <a:srgbClr val="323642"/>
                </a:solidFill>
                <a:effectLst/>
                <a:uLnTx/>
                <a:uFillTx/>
                <a:cs typeface="+mn-ea"/>
                <a:sym typeface="+mn-lt"/>
              </a:rPr>
              <a:t>is</a:t>
            </a:r>
            <a:r>
              <a:rPr kumimoji="0" lang="zh-CN" altLang="en-US" sz="1400" b="0" i="0" u="none" strike="noStrike" kern="1200" cap="none" spc="0" normalizeH="0" baseline="0" noProof="0" dirty="0">
                <a:ln>
                  <a:noFill/>
                </a:ln>
                <a:solidFill>
                  <a:srgbClr val="323642"/>
                </a:solidFill>
                <a:effectLst/>
                <a:uLnTx/>
                <a:uFillTx/>
                <a:cs typeface="+mn-ea"/>
                <a:sym typeface="+mn-lt"/>
              </a:rPr>
              <a:t>的屏蔽词</a:t>
            </a:r>
            <a:endParaRPr kumimoji="0" lang="en-US" altLang="zh-CN" sz="1400" b="0" i="0" u="none" strike="noStrike" kern="1200" cap="none" spc="0" normalizeH="0" baseline="0" noProof="0" dirty="0">
              <a:ln>
                <a:noFill/>
              </a:ln>
              <a:solidFill>
                <a:srgbClr val="323642"/>
              </a:solidFill>
              <a:effectLst/>
              <a:uLnTx/>
              <a:uFillTx/>
              <a:cs typeface="+mn-ea"/>
              <a:sym typeface="+mn-lt"/>
            </a:endParaRPr>
          </a:p>
          <a:p>
            <a:pPr marL="0" marR="0" lvl="0" indent="21600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23642"/>
                </a:solidFill>
                <a:effectLst/>
                <a:uLnTx/>
                <a:uFillTx/>
                <a:cs typeface="+mn-ea"/>
                <a:sym typeface="+mn-lt"/>
              </a:rPr>
              <a:t>我们来看一下这个</a:t>
            </a:r>
            <a:r>
              <a:rPr kumimoji="0" lang="en-US" altLang="zh-CN" sz="1400" b="0" i="0" u="none" strike="noStrike" kern="1200" cap="none" spc="0" normalizeH="0" baseline="0" noProof="0" dirty="0">
                <a:ln>
                  <a:noFill/>
                </a:ln>
                <a:solidFill>
                  <a:srgbClr val="323642"/>
                </a:solidFill>
                <a:effectLst/>
                <a:uLnTx/>
                <a:uFillTx/>
                <a:cs typeface="+mn-ea"/>
                <a:sym typeface="+mn-lt"/>
              </a:rPr>
              <a:t>fail</a:t>
            </a:r>
            <a:r>
              <a:rPr kumimoji="0" lang="zh-CN" altLang="en-US" sz="1400" b="0" i="0" u="none" strike="noStrike" kern="1200" cap="none" spc="0" normalizeH="0" baseline="0" noProof="0" dirty="0">
                <a:ln>
                  <a:noFill/>
                </a:ln>
                <a:solidFill>
                  <a:srgbClr val="323642"/>
                </a:solidFill>
                <a:effectLst/>
                <a:uLnTx/>
                <a:uFillTx/>
                <a:cs typeface="+mn-ea"/>
                <a:sym typeface="+mn-lt"/>
              </a:rPr>
              <a:t>指针是怎么建立的</a:t>
            </a:r>
          </a:p>
        </p:txBody>
      </p:sp>
      <p:sp>
        <p:nvSpPr>
          <p:cNvPr id="91" name="文本框 90">
            <a:extLst>
              <a:ext uri="{FF2B5EF4-FFF2-40B4-BE49-F238E27FC236}">
                <a16:creationId xmlns:a16="http://schemas.microsoft.com/office/drawing/2014/main" id="{94B2E761-F600-4642-BA40-1FD9977A11BA}"/>
              </a:ext>
            </a:extLst>
          </p:cNvPr>
          <p:cNvSpPr txBox="1"/>
          <p:nvPr/>
        </p:nvSpPr>
        <p:spPr>
          <a:xfrm>
            <a:off x="6759238" y="6104085"/>
            <a:ext cx="4801314" cy="646331"/>
          </a:xfrm>
          <a:prstGeom prst="rect">
            <a:avLst/>
          </a:prstGeom>
          <a:noFill/>
        </p:spPr>
        <p:txBody>
          <a:bodyPr wrap="none" rtlCol="0">
            <a:spAutoFit/>
          </a:bodyPr>
          <a:lstStyle/>
          <a:p>
            <a:r>
              <a:rPr lang="zh-CN" altLang="en-US" dirty="0"/>
              <a:t>如果对图论算法熟悉的朋友应该就能察觉到，</a:t>
            </a:r>
            <a:endParaRPr lang="en-US" altLang="zh-CN" dirty="0"/>
          </a:p>
          <a:p>
            <a:r>
              <a:rPr lang="zh-CN" altLang="en-US" dirty="0"/>
              <a:t>这就是一种简单的</a:t>
            </a:r>
            <a:r>
              <a:rPr lang="en-US" altLang="zh-CN" dirty="0"/>
              <a:t>BFS</a:t>
            </a:r>
            <a:endParaRPr lang="zh-CN" altLang="en-US" dirty="0"/>
          </a:p>
        </p:txBody>
      </p:sp>
    </p:spTree>
    <p:extLst>
      <p:ext uri="{BB962C8B-B14F-4D97-AF65-F5344CB8AC3E}">
        <p14:creationId xmlns:p14="http://schemas.microsoft.com/office/powerpoint/2010/main" val="15561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anim calcmode="lin" valueType="num">
                                      <p:cBhvr additive="base">
                                        <p:cTn id="21" dur="500" fill="hold"/>
                                        <p:tgtEl>
                                          <p:spTgt spid="83"/>
                                        </p:tgtEl>
                                        <p:attrNameLst>
                                          <p:attrName>ppt_x</p:attrName>
                                        </p:attrNameLst>
                                      </p:cBhvr>
                                      <p:tavLst>
                                        <p:tav tm="0">
                                          <p:val>
                                            <p:strVal val="#ppt_x"/>
                                          </p:val>
                                        </p:tav>
                                        <p:tav tm="100000">
                                          <p:val>
                                            <p:strVal val="#ppt_x"/>
                                          </p:val>
                                        </p:tav>
                                      </p:tavLst>
                                    </p:anim>
                                    <p:anim calcmode="lin" valueType="num">
                                      <p:cBhvr additive="base">
                                        <p:cTn id="2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childTnLst>
                                </p:cTn>
                              </p:par>
                              <p:par>
                                <p:cTn id="70" presetID="10" presetClass="entr" presetSubtype="0"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10" presetClass="entr" presetSubtype="0" fill="hold"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par>
                                <p:cTn id="82" presetID="10" presetClass="entr" presetSubtype="0" fill="hold" nodeType="with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500"/>
                                        <p:tgtEl>
                                          <p:spTgt spid="3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fade">
                                      <p:cBhvr>
                                        <p:cTn id="90" dur="500"/>
                                        <p:tgtEl>
                                          <p:spTgt spid="6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fade">
                                      <p:cBhvr>
                                        <p:cTn id="99" dur="500"/>
                                        <p:tgtEl>
                                          <p:spTgt spid="6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5"/>
                                        </p:tgtEl>
                                        <p:attrNameLst>
                                          <p:attrName>style.visibility</p:attrName>
                                        </p:attrNameLst>
                                      </p:cBhvr>
                                      <p:to>
                                        <p:strVal val="visible"/>
                                      </p:to>
                                    </p:set>
                                    <p:animEffect transition="in" filter="fade">
                                      <p:cBhvr>
                                        <p:cTn id="104" dur="500"/>
                                        <p:tgtEl>
                                          <p:spTgt spid="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fade">
                                      <p:cBhvr>
                                        <p:cTn id="112" dur="500"/>
                                        <p:tgtEl>
                                          <p:spTgt spid="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500"/>
                                        <p:tgtEl>
                                          <p:spTgt spid="4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6"/>
                                        </p:tgtEl>
                                        <p:attrNameLst>
                                          <p:attrName>style.visibility</p:attrName>
                                        </p:attrNameLst>
                                      </p:cBhvr>
                                      <p:to>
                                        <p:strVal val="visible"/>
                                      </p:to>
                                    </p:set>
                                    <p:animEffect transition="in" filter="fade">
                                      <p:cBhvr>
                                        <p:cTn id="122" dur="500"/>
                                        <p:tgtEl>
                                          <p:spTgt spid="46"/>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500"/>
                                        <p:tgtEl>
                                          <p:spTgt spid="4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500"/>
                                        <p:tgtEl>
                                          <p:spTgt spid="50"/>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71"/>
                                        </p:tgtEl>
                                        <p:attrNameLst>
                                          <p:attrName>style.visibility</p:attrName>
                                        </p:attrNameLst>
                                      </p:cBhvr>
                                      <p:to>
                                        <p:strVal val="visible"/>
                                      </p:to>
                                    </p:set>
                                    <p:animEffect transition="in" filter="fade">
                                      <p:cBhvr>
                                        <p:cTn id="137" dur="500"/>
                                        <p:tgtEl>
                                          <p:spTgt spid="7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500"/>
                                        <p:tgtEl>
                                          <p:spTgt spid="5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54"/>
                                        </p:tgtEl>
                                        <p:attrNameLst>
                                          <p:attrName>style.visibility</p:attrName>
                                        </p:attrNameLst>
                                      </p:cBhvr>
                                      <p:to>
                                        <p:strVal val="visible"/>
                                      </p:to>
                                    </p:set>
                                    <p:animEffect transition="in" filter="fade">
                                      <p:cBhvr>
                                        <p:cTn id="147" dur="500"/>
                                        <p:tgtEl>
                                          <p:spTgt spid="54"/>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500"/>
                                        <p:tgtEl>
                                          <p:spTgt spid="5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73"/>
                                        </p:tgtEl>
                                        <p:attrNameLst>
                                          <p:attrName>style.visibility</p:attrName>
                                        </p:attrNameLst>
                                      </p:cBhvr>
                                      <p:to>
                                        <p:strVal val="visible"/>
                                      </p:to>
                                    </p:set>
                                    <p:animEffect transition="in" filter="fade">
                                      <p:cBhvr>
                                        <p:cTn id="157" dur="500"/>
                                        <p:tgtEl>
                                          <p:spTgt spid="73"/>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75"/>
                                        </p:tgtEl>
                                        <p:attrNameLst>
                                          <p:attrName>style.visibility</p:attrName>
                                        </p:attrNameLst>
                                      </p:cBhvr>
                                      <p:to>
                                        <p:strVal val="visible"/>
                                      </p:to>
                                    </p:set>
                                    <p:animEffect transition="in" filter="fade">
                                      <p:cBhvr>
                                        <p:cTn id="162" dur="500"/>
                                        <p:tgtEl>
                                          <p:spTgt spid="75"/>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2" presetClass="entr" presetSubtype="4" fill="hold" nodeType="clickEffect">
                                  <p:stCondLst>
                                    <p:cond delay="0"/>
                                  </p:stCondLst>
                                  <p:childTnLst>
                                    <p:set>
                                      <p:cBhvr>
                                        <p:cTn id="171" dur="1" fill="hold">
                                          <p:stCondLst>
                                            <p:cond delay="0"/>
                                          </p:stCondLst>
                                        </p:cTn>
                                        <p:tgtEl>
                                          <p:spTgt spid="91">
                                            <p:txEl>
                                              <p:pRg st="0" end="0"/>
                                            </p:txEl>
                                          </p:spTgt>
                                        </p:tgtEl>
                                        <p:attrNameLst>
                                          <p:attrName>style.visibility</p:attrName>
                                        </p:attrNameLst>
                                      </p:cBhvr>
                                      <p:to>
                                        <p:strVal val="visible"/>
                                      </p:to>
                                    </p:set>
                                    <p:anim calcmode="lin" valueType="num">
                                      <p:cBhvr additive="base">
                                        <p:cTn id="172"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74" presetID="2" presetClass="entr" presetSubtype="4" fill="hold" nodeType="withEffect">
                                  <p:stCondLst>
                                    <p:cond delay="0"/>
                                  </p:stCondLst>
                                  <p:childTnLst>
                                    <p:set>
                                      <p:cBhvr>
                                        <p:cTn id="175" dur="1" fill="hold">
                                          <p:stCondLst>
                                            <p:cond delay="0"/>
                                          </p:stCondLst>
                                        </p:cTn>
                                        <p:tgtEl>
                                          <p:spTgt spid="91">
                                            <p:txEl>
                                              <p:pRg st="1" end="1"/>
                                            </p:txEl>
                                          </p:spTgt>
                                        </p:tgtEl>
                                        <p:attrNameLst>
                                          <p:attrName>style.visibility</p:attrName>
                                        </p:attrNameLst>
                                      </p:cBhvr>
                                      <p:to>
                                        <p:strVal val="visible"/>
                                      </p:to>
                                    </p:set>
                                    <p:anim calcmode="lin" valueType="num">
                                      <p:cBhvr additive="base">
                                        <p:cTn id="176"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7"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animBg="1"/>
      <p:bldP spid="22" grpId="0" animBg="1"/>
      <p:bldP spid="23" grpId="0" animBg="1"/>
      <p:bldP spid="24" grpId="0" animBg="1"/>
      <p:bldP spid="25" grpId="0" animBg="1"/>
      <p:bldP spid="26" grpId="0" animBg="1"/>
      <p:bldP spid="31" grpId="0" animBg="1"/>
      <p:bldP spid="36" grpId="0" animBg="1"/>
      <p:bldP spid="37" grpId="0" animBg="1"/>
      <p:bldP spid="38" grpId="0" animBg="1"/>
      <p:bldP spid="43" grpId="0" animBg="1"/>
      <p:bldP spid="63" grpId="0" animBg="1"/>
      <p:bldP spid="8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2C8FAF3-EEB9-4EAF-8D47-FEB56A664B2D}"/>
              </a:ext>
            </a:extLst>
          </p:cNvPr>
          <p:cNvGrpSpPr/>
          <p:nvPr/>
        </p:nvGrpSpPr>
        <p:grpSpPr>
          <a:xfrm>
            <a:off x="5311811" y="343044"/>
            <a:ext cx="6134125" cy="1165419"/>
            <a:chOff x="6578372" y="3171365"/>
            <a:chExt cx="6134125" cy="1165419"/>
          </a:xfrm>
        </p:grpSpPr>
        <p:sp>
          <p:nvSpPr>
            <p:cNvPr id="10" name="矩形: 剪去对角 9">
              <a:extLst>
                <a:ext uri="{FF2B5EF4-FFF2-40B4-BE49-F238E27FC236}">
                  <a16:creationId xmlns:a16="http://schemas.microsoft.com/office/drawing/2014/main" id="{13671A4F-77BD-4206-A18F-E6AC7CC2BC69}"/>
                </a:ext>
              </a:extLst>
            </p:cNvPr>
            <p:cNvSpPr/>
            <p:nvPr/>
          </p:nvSpPr>
          <p:spPr>
            <a:xfrm>
              <a:off x="6578372" y="3171365"/>
              <a:ext cx="6134125" cy="1165419"/>
            </a:xfrm>
            <a:prstGeom prst="snip2DiagRect">
              <a:avLst/>
            </a:prstGeom>
            <a:solidFill>
              <a:srgbClr val="E09085">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1" name="文本框 10">
              <a:extLst>
                <a:ext uri="{FF2B5EF4-FFF2-40B4-BE49-F238E27FC236}">
                  <a16:creationId xmlns:a16="http://schemas.microsoft.com/office/drawing/2014/main" id="{8F812D2B-2A93-4D0C-83BE-56219EFCC198}"/>
                </a:ext>
              </a:extLst>
            </p:cNvPr>
            <p:cNvSpPr txBox="1"/>
            <p:nvPr/>
          </p:nvSpPr>
          <p:spPr>
            <a:xfrm>
              <a:off x="6710018" y="3697723"/>
              <a:ext cx="4753101" cy="573170"/>
            </a:xfrm>
            <a:prstGeom prst="rect">
              <a:avLst/>
            </a:prstGeom>
            <a:noFill/>
          </p:spPr>
          <p:txBody>
            <a:bodyPr vert="horz"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75000"/>
                      <a:lumOff val="25000"/>
                    </a:prstClr>
                  </a:solidFill>
                  <a:effectLst/>
                  <a:uLnTx/>
                  <a:uFillTx/>
                  <a:cs typeface="+mn-ea"/>
                  <a:sym typeface="+mn-lt"/>
                </a:rPr>
                <a:t>但是这个只解决了</a:t>
              </a:r>
              <a:r>
                <a:rPr kumimoji="1" lang="zh-CN" altLang="en-US" sz="1100" dirty="0">
                  <a:solidFill>
                    <a:srgbClr val="59595B"/>
                  </a:solidFill>
                  <a:cs typeface="+mn-ea"/>
                  <a:sym typeface="+mn-lt"/>
                </a:rPr>
                <a:t>字典树匹配失败时没有利用好前面部分完全匹配成功的信息这一问题，还有一个</a:t>
              </a:r>
              <a:r>
                <a:rPr kumimoji="1" lang="zh-CN" altLang="en-US" sz="1100" dirty="0">
                  <a:solidFill>
                    <a:srgbClr val="FF0000"/>
                  </a:solidFill>
                  <a:cs typeface="+mn-ea"/>
                  <a:sym typeface="+mn-lt"/>
                </a:rPr>
                <a:t>子串匹配</a:t>
              </a:r>
              <a:r>
                <a:rPr kumimoji="1" lang="zh-CN" altLang="en-US" sz="1100" dirty="0">
                  <a:solidFill>
                    <a:srgbClr val="59595B"/>
                  </a:solidFill>
                  <a:cs typeface="+mn-ea"/>
                  <a:sym typeface="+mn-lt"/>
                </a:rPr>
                <a:t>的问题需要我们去解决</a:t>
              </a:r>
              <a:endParaRPr kumimoji="0" lang="en-US" altLang="zh-CN" sz="1100" b="0" i="0" u="none" strike="noStrike" kern="1200" cap="none" spc="0" normalizeH="0" baseline="0" noProof="0" dirty="0">
                <a:ln>
                  <a:noFill/>
                </a:ln>
                <a:solidFill>
                  <a:prstClr val="black">
                    <a:lumMod val="75000"/>
                    <a:lumOff val="25000"/>
                  </a:prstClr>
                </a:solidFill>
                <a:effectLst/>
                <a:uLnTx/>
                <a:uFillTx/>
                <a:cs typeface="+mn-ea"/>
                <a:sym typeface="+mn-lt"/>
              </a:endParaRPr>
            </a:p>
          </p:txBody>
        </p:sp>
      </p:grpSp>
      <p:pic>
        <p:nvPicPr>
          <p:cNvPr id="17" name="图片 16">
            <a:extLst>
              <a:ext uri="{FF2B5EF4-FFF2-40B4-BE49-F238E27FC236}">
                <a16:creationId xmlns:a16="http://schemas.microsoft.com/office/drawing/2014/main" id="{A678BFA8-DC46-4991-A1E0-D3AED4C8D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615" y="925753"/>
            <a:ext cx="3778571" cy="5690619"/>
          </a:xfrm>
          <a:prstGeom prst="rect">
            <a:avLst/>
          </a:prstGeom>
        </p:spPr>
      </p:pic>
      <p:pic>
        <p:nvPicPr>
          <p:cNvPr id="2" name="图片 1">
            <a:extLst>
              <a:ext uri="{FF2B5EF4-FFF2-40B4-BE49-F238E27FC236}">
                <a16:creationId xmlns:a16="http://schemas.microsoft.com/office/drawing/2014/main" id="{0A03193E-ECB8-40B0-A170-5D9ABBA086E8}"/>
              </a:ext>
            </a:extLst>
          </p:cNvPr>
          <p:cNvPicPr>
            <a:picLocks noChangeAspect="1"/>
          </p:cNvPicPr>
          <p:nvPr/>
        </p:nvPicPr>
        <p:blipFill>
          <a:blip r:embed="rId3">
            <a:extLst>
              <a:ext uri="{28A0092B-C50C-407E-A947-70E740481C1C}">
                <a14:useLocalDpi xmlns:a14="http://schemas.microsoft.com/office/drawing/2010/main" val="0"/>
              </a:ext>
            </a:extLst>
          </a:blip>
          <a:srcRect l="888" r="888"/>
          <a:stretch/>
        </p:blipFill>
        <p:spPr>
          <a:xfrm>
            <a:off x="4093592" y="53621"/>
            <a:ext cx="779594" cy="771638"/>
          </a:xfrm>
          <a:prstGeom prst="rect">
            <a:avLst/>
          </a:prstGeom>
        </p:spPr>
      </p:pic>
      <p:sp>
        <p:nvSpPr>
          <p:cNvPr id="3" name="文本框 2">
            <a:extLst>
              <a:ext uri="{FF2B5EF4-FFF2-40B4-BE49-F238E27FC236}">
                <a16:creationId xmlns:a16="http://schemas.microsoft.com/office/drawing/2014/main" id="{3E133701-C037-40C0-A163-480AF5B73B90}"/>
              </a:ext>
            </a:extLst>
          </p:cNvPr>
          <p:cNvSpPr txBox="1"/>
          <p:nvPr/>
        </p:nvSpPr>
        <p:spPr>
          <a:xfrm>
            <a:off x="907594" y="412118"/>
            <a:ext cx="3671903"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AC</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自动机的难点</a:t>
            </a:r>
          </a:p>
        </p:txBody>
      </p:sp>
      <p:pic>
        <p:nvPicPr>
          <p:cNvPr id="13" name="图片 12">
            <a:extLst>
              <a:ext uri="{FF2B5EF4-FFF2-40B4-BE49-F238E27FC236}">
                <a16:creationId xmlns:a16="http://schemas.microsoft.com/office/drawing/2014/main" id="{456F3D1F-A48F-4933-9246-949E3D9A6F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flipH="1">
            <a:off x="10337952" y="346997"/>
            <a:ext cx="1297181" cy="1621477"/>
          </a:xfrm>
          <a:prstGeom prst="rect">
            <a:avLst/>
          </a:prstGeom>
        </p:spPr>
      </p:pic>
      <p:sp>
        <p:nvSpPr>
          <p:cNvPr id="18" name="文本框 17">
            <a:extLst>
              <a:ext uri="{FF2B5EF4-FFF2-40B4-BE49-F238E27FC236}">
                <a16:creationId xmlns:a16="http://schemas.microsoft.com/office/drawing/2014/main" id="{B26B6A71-E099-4C20-9E7B-1C2E95C31377}"/>
              </a:ext>
            </a:extLst>
          </p:cNvPr>
          <p:cNvSpPr txBox="1"/>
          <p:nvPr/>
        </p:nvSpPr>
        <p:spPr>
          <a:xfrm>
            <a:off x="5476335" y="476716"/>
            <a:ext cx="4422991" cy="40594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dirty="0">
                <a:ln>
                  <a:noFill/>
                </a:ln>
                <a:solidFill>
                  <a:srgbClr val="E09085"/>
                </a:solidFill>
                <a:effectLst/>
                <a:uLnTx/>
                <a:uFillTx/>
                <a:latin typeface="+mn-lt"/>
                <a:ea typeface="+mn-ea"/>
                <a:cs typeface="+mn-ea"/>
                <a:sym typeface="+mn-lt"/>
              </a:rPr>
              <a:t>前面我们介绍了</a:t>
            </a:r>
            <a:r>
              <a:rPr kumimoji="0" lang="en-US" altLang="zh-CN" sz="1800" b="0" i="0" u="none" strike="noStrike" kern="1200" cap="none" spc="-150" normalizeH="0" baseline="0" noProof="0" dirty="0">
                <a:ln>
                  <a:noFill/>
                </a:ln>
                <a:solidFill>
                  <a:srgbClr val="E09085"/>
                </a:solidFill>
                <a:effectLst/>
                <a:uLnTx/>
                <a:uFillTx/>
                <a:latin typeface="+mn-lt"/>
                <a:ea typeface="+mn-ea"/>
                <a:cs typeface="+mn-ea"/>
                <a:sym typeface="+mn-lt"/>
              </a:rPr>
              <a:t>BFS</a:t>
            </a:r>
            <a:r>
              <a:rPr kumimoji="0" lang="zh-CN" altLang="en-US" sz="1800" b="0" i="0" u="none" strike="noStrike" kern="1200" cap="none" spc="-150" normalizeH="0" baseline="0" noProof="0" dirty="0">
                <a:ln>
                  <a:noFill/>
                </a:ln>
                <a:solidFill>
                  <a:srgbClr val="E09085"/>
                </a:solidFill>
                <a:effectLst/>
                <a:uLnTx/>
                <a:uFillTx/>
                <a:latin typeface="+mn-lt"/>
                <a:ea typeface="+mn-ea"/>
                <a:cs typeface="+mn-ea"/>
                <a:sym typeface="+mn-lt"/>
              </a:rPr>
              <a:t>建立</a:t>
            </a:r>
            <a:r>
              <a:rPr kumimoji="0" lang="en-US" altLang="zh-CN" sz="1800" b="0" i="0" u="none" strike="noStrike" kern="1200" cap="none" spc="-150" normalizeH="0" baseline="0" noProof="0" dirty="0">
                <a:ln>
                  <a:noFill/>
                </a:ln>
                <a:solidFill>
                  <a:srgbClr val="E09085"/>
                </a:solidFill>
                <a:effectLst/>
                <a:uLnTx/>
                <a:uFillTx/>
                <a:latin typeface="+mn-lt"/>
                <a:ea typeface="+mn-ea"/>
                <a:cs typeface="+mn-ea"/>
                <a:sym typeface="+mn-lt"/>
              </a:rPr>
              <a:t>Fail</a:t>
            </a:r>
            <a:r>
              <a:rPr kumimoji="0" lang="zh-CN" altLang="en-US" sz="1800" b="0" i="0" u="none" strike="noStrike" kern="1200" cap="none" spc="-150" normalizeH="0" baseline="0" noProof="0" dirty="0">
                <a:ln>
                  <a:noFill/>
                </a:ln>
                <a:solidFill>
                  <a:srgbClr val="E09085"/>
                </a:solidFill>
                <a:effectLst/>
                <a:uLnTx/>
                <a:uFillTx/>
                <a:latin typeface="+mn-lt"/>
                <a:ea typeface="+mn-ea"/>
                <a:cs typeface="+mn-ea"/>
                <a:sym typeface="+mn-lt"/>
              </a:rPr>
              <a:t>指针的流程</a:t>
            </a:r>
          </a:p>
        </p:txBody>
      </p:sp>
      <p:grpSp>
        <p:nvGrpSpPr>
          <p:cNvPr id="14" name="组合 13">
            <a:extLst>
              <a:ext uri="{FF2B5EF4-FFF2-40B4-BE49-F238E27FC236}">
                <a16:creationId xmlns:a16="http://schemas.microsoft.com/office/drawing/2014/main" id="{21711143-0511-467B-A41E-C6C247A642D8}"/>
              </a:ext>
            </a:extLst>
          </p:cNvPr>
          <p:cNvGrpSpPr/>
          <p:nvPr/>
        </p:nvGrpSpPr>
        <p:grpSpPr>
          <a:xfrm>
            <a:off x="192729" y="216919"/>
            <a:ext cx="11806543" cy="6424162"/>
            <a:chOff x="217715" y="250257"/>
            <a:chExt cx="11806543" cy="6424162"/>
          </a:xfrm>
        </p:grpSpPr>
        <p:sp>
          <p:nvSpPr>
            <p:cNvPr id="15" name="弧形 14">
              <a:extLst>
                <a:ext uri="{FF2B5EF4-FFF2-40B4-BE49-F238E27FC236}">
                  <a16:creationId xmlns:a16="http://schemas.microsoft.com/office/drawing/2014/main" id="{01B0E404-FCD5-41AD-B295-0BEC569886E9}"/>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弧形 15">
              <a:extLst>
                <a:ext uri="{FF2B5EF4-FFF2-40B4-BE49-F238E27FC236}">
                  <a16:creationId xmlns:a16="http://schemas.microsoft.com/office/drawing/2014/main" id="{3EC7488A-ABE4-4C22-8C9E-5FA61A54E1DF}"/>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9" name="椭圆 18">
            <a:extLst>
              <a:ext uri="{FF2B5EF4-FFF2-40B4-BE49-F238E27FC236}">
                <a16:creationId xmlns:a16="http://schemas.microsoft.com/office/drawing/2014/main" id="{D57C6817-D926-4D80-8707-EE69A9B78DA9}"/>
              </a:ext>
            </a:extLst>
          </p:cNvPr>
          <p:cNvSpPr/>
          <p:nvPr/>
        </p:nvSpPr>
        <p:spPr>
          <a:xfrm>
            <a:off x="6675120" y="2448142"/>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root</a:t>
            </a:r>
            <a:endParaRPr lang="zh-CN" altLang="en-US" sz="1000" dirty="0"/>
          </a:p>
        </p:txBody>
      </p:sp>
      <p:sp>
        <p:nvSpPr>
          <p:cNvPr id="43" name="椭圆 42">
            <a:extLst>
              <a:ext uri="{FF2B5EF4-FFF2-40B4-BE49-F238E27FC236}">
                <a16:creationId xmlns:a16="http://schemas.microsoft.com/office/drawing/2014/main" id="{8AFB1FF6-606F-458C-A9E8-724969E45F9B}"/>
              </a:ext>
            </a:extLst>
          </p:cNvPr>
          <p:cNvSpPr/>
          <p:nvPr/>
        </p:nvSpPr>
        <p:spPr>
          <a:xfrm>
            <a:off x="8046488" y="2078598"/>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nil</a:t>
            </a:r>
            <a:endParaRPr lang="zh-CN" altLang="en-US" sz="1000" dirty="0"/>
          </a:p>
        </p:txBody>
      </p:sp>
      <p:sp>
        <p:nvSpPr>
          <p:cNvPr id="83" name="矩形 82">
            <a:extLst>
              <a:ext uri="{FF2B5EF4-FFF2-40B4-BE49-F238E27FC236}">
                <a16:creationId xmlns:a16="http://schemas.microsoft.com/office/drawing/2014/main" id="{2E9F767B-5AA9-490F-A681-16E9CCE68DCE}"/>
              </a:ext>
            </a:extLst>
          </p:cNvPr>
          <p:cNvSpPr/>
          <p:nvPr/>
        </p:nvSpPr>
        <p:spPr>
          <a:xfrm>
            <a:off x="4981200" y="1588434"/>
            <a:ext cx="5718441" cy="382092"/>
          </a:xfrm>
          <a:prstGeom prst="rect">
            <a:avLst/>
          </a:prstGeom>
        </p:spPr>
        <p:txBody>
          <a:bodyPr wrap="square">
            <a:spAutoFit/>
          </a:bodyPr>
          <a:lstStyle/>
          <a:p>
            <a:pPr marL="0" marR="0" lvl="0" indent="21600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23642"/>
                </a:solidFill>
                <a:effectLst/>
                <a:uLnTx/>
                <a:uFillTx/>
                <a:cs typeface="+mn-ea"/>
                <a:sym typeface="+mn-lt"/>
              </a:rPr>
              <a:t>我直接造一个很过分的数据来描述一下子串匹配这个问题</a:t>
            </a:r>
          </a:p>
        </p:txBody>
      </p:sp>
      <p:sp>
        <p:nvSpPr>
          <p:cNvPr id="55" name="椭圆 54">
            <a:extLst>
              <a:ext uri="{FF2B5EF4-FFF2-40B4-BE49-F238E27FC236}">
                <a16:creationId xmlns:a16="http://schemas.microsoft.com/office/drawing/2014/main" id="{AFE62ACE-8F1A-4BB4-BC2F-4DEFDF67719E}"/>
              </a:ext>
            </a:extLst>
          </p:cNvPr>
          <p:cNvSpPr/>
          <p:nvPr/>
        </p:nvSpPr>
        <p:spPr>
          <a:xfrm>
            <a:off x="5396576" y="3206736"/>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a</a:t>
            </a:r>
            <a:endParaRPr lang="zh-CN" altLang="en-US" sz="1000" dirty="0"/>
          </a:p>
        </p:txBody>
      </p:sp>
      <p:sp>
        <p:nvSpPr>
          <p:cNvPr id="57" name="椭圆 56">
            <a:extLst>
              <a:ext uri="{FF2B5EF4-FFF2-40B4-BE49-F238E27FC236}">
                <a16:creationId xmlns:a16="http://schemas.microsoft.com/office/drawing/2014/main" id="{71FC3C5F-C0F1-4641-9698-6FB52A41586A}"/>
              </a:ext>
            </a:extLst>
          </p:cNvPr>
          <p:cNvSpPr/>
          <p:nvPr/>
        </p:nvSpPr>
        <p:spPr>
          <a:xfrm>
            <a:off x="6309488" y="3206735"/>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b</a:t>
            </a:r>
            <a:endParaRPr lang="zh-CN" altLang="en-US" sz="1000" dirty="0"/>
          </a:p>
        </p:txBody>
      </p:sp>
      <p:sp>
        <p:nvSpPr>
          <p:cNvPr id="58" name="椭圆 57">
            <a:extLst>
              <a:ext uri="{FF2B5EF4-FFF2-40B4-BE49-F238E27FC236}">
                <a16:creationId xmlns:a16="http://schemas.microsoft.com/office/drawing/2014/main" id="{2A087E62-F4C8-44B2-B8B3-306251B5E533}"/>
              </a:ext>
            </a:extLst>
          </p:cNvPr>
          <p:cNvSpPr/>
          <p:nvPr/>
        </p:nvSpPr>
        <p:spPr>
          <a:xfrm>
            <a:off x="7196308" y="3206735"/>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c</a:t>
            </a:r>
            <a:endParaRPr lang="zh-CN" altLang="en-US" sz="1000" dirty="0"/>
          </a:p>
        </p:txBody>
      </p:sp>
      <p:sp>
        <p:nvSpPr>
          <p:cNvPr id="59" name="椭圆 58">
            <a:extLst>
              <a:ext uri="{FF2B5EF4-FFF2-40B4-BE49-F238E27FC236}">
                <a16:creationId xmlns:a16="http://schemas.microsoft.com/office/drawing/2014/main" id="{5EB4FF95-94B1-464F-9782-BA7D6D4C32CE}"/>
              </a:ext>
            </a:extLst>
          </p:cNvPr>
          <p:cNvSpPr/>
          <p:nvPr/>
        </p:nvSpPr>
        <p:spPr>
          <a:xfrm>
            <a:off x="8109220" y="3188747"/>
            <a:ext cx="606668" cy="4388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a:t>d</a:t>
            </a:r>
            <a:endParaRPr lang="zh-CN" altLang="en-US" sz="1000" dirty="0"/>
          </a:p>
        </p:txBody>
      </p:sp>
      <p:sp>
        <p:nvSpPr>
          <p:cNvPr id="60" name="椭圆 59">
            <a:extLst>
              <a:ext uri="{FF2B5EF4-FFF2-40B4-BE49-F238E27FC236}">
                <a16:creationId xmlns:a16="http://schemas.microsoft.com/office/drawing/2014/main" id="{0A29C57D-5416-495D-843B-72EAE5DCF1B8}"/>
              </a:ext>
            </a:extLst>
          </p:cNvPr>
          <p:cNvSpPr/>
          <p:nvPr/>
        </p:nvSpPr>
        <p:spPr>
          <a:xfrm>
            <a:off x="4958297" y="3886673"/>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b</a:t>
            </a:r>
            <a:endParaRPr lang="zh-CN" altLang="en-US" sz="1000" dirty="0"/>
          </a:p>
        </p:txBody>
      </p:sp>
      <p:sp>
        <p:nvSpPr>
          <p:cNvPr id="61" name="椭圆 60">
            <a:extLst>
              <a:ext uri="{FF2B5EF4-FFF2-40B4-BE49-F238E27FC236}">
                <a16:creationId xmlns:a16="http://schemas.microsoft.com/office/drawing/2014/main" id="{DC250F75-CF68-4051-9DDE-D116ADE3D931}"/>
              </a:ext>
            </a:extLst>
          </p:cNvPr>
          <p:cNvSpPr/>
          <p:nvPr/>
        </p:nvSpPr>
        <p:spPr>
          <a:xfrm>
            <a:off x="4483917" y="4563400"/>
            <a:ext cx="606668" cy="43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c</a:t>
            </a:r>
            <a:endParaRPr lang="zh-CN" altLang="en-US" sz="1000" dirty="0"/>
          </a:p>
        </p:txBody>
      </p:sp>
      <p:sp>
        <p:nvSpPr>
          <p:cNvPr id="62" name="椭圆 61">
            <a:extLst>
              <a:ext uri="{FF2B5EF4-FFF2-40B4-BE49-F238E27FC236}">
                <a16:creationId xmlns:a16="http://schemas.microsoft.com/office/drawing/2014/main" id="{25885A75-55C2-478A-AAFC-4B2263A3ED1F}"/>
              </a:ext>
            </a:extLst>
          </p:cNvPr>
          <p:cNvSpPr/>
          <p:nvPr/>
        </p:nvSpPr>
        <p:spPr>
          <a:xfrm>
            <a:off x="5950197" y="4063087"/>
            <a:ext cx="606668" cy="4388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a:t>c</a:t>
            </a:r>
            <a:endParaRPr lang="zh-CN" altLang="en-US" sz="1000" dirty="0"/>
          </a:p>
        </p:txBody>
      </p:sp>
      <p:sp>
        <p:nvSpPr>
          <p:cNvPr id="64" name="椭圆 63">
            <a:extLst>
              <a:ext uri="{FF2B5EF4-FFF2-40B4-BE49-F238E27FC236}">
                <a16:creationId xmlns:a16="http://schemas.microsoft.com/office/drawing/2014/main" id="{54A06665-F8AF-47E9-A1BE-3778DAB9C557}"/>
              </a:ext>
            </a:extLst>
          </p:cNvPr>
          <p:cNvSpPr/>
          <p:nvPr/>
        </p:nvSpPr>
        <p:spPr>
          <a:xfrm>
            <a:off x="7102364" y="4052356"/>
            <a:ext cx="606668" cy="4388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a:t>d</a:t>
            </a:r>
            <a:endParaRPr lang="zh-CN" altLang="en-US" sz="1000" dirty="0"/>
          </a:p>
        </p:txBody>
      </p:sp>
      <p:sp>
        <p:nvSpPr>
          <p:cNvPr id="66" name="椭圆 65">
            <a:extLst>
              <a:ext uri="{FF2B5EF4-FFF2-40B4-BE49-F238E27FC236}">
                <a16:creationId xmlns:a16="http://schemas.microsoft.com/office/drawing/2014/main" id="{312BBCC2-FD52-40EC-B8ED-84440F1C25EA}"/>
              </a:ext>
            </a:extLst>
          </p:cNvPr>
          <p:cNvSpPr/>
          <p:nvPr/>
        </p:nvSpPr>
        <p:spPr>
          <a:xfrm>
            <a:off x="4012914" y="5240127"/>
            <a:ext cx="606668" cy="43886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a:t>d</a:t>
            </a:r>
            <a:endParaRPr lang="zh-CN" altLang="en-US" sz="1000" dirty="0"/>
          </a:p>
        </p:txBody>
      </p:sp>
      <p:cxnSp>
        <p:nvCxnSpPr>
          <p:cNvPr id="49" name="直接箭头连接符 48">
            <a:extLst>
              <a:ext uri="{FF2B5EF4-FFF2-40B4-BE49-F238E27FC236}">
                <a16:creationId xmlns:a16="http://schemas.microsoft.com/office/drawing/2014/main" id="{3FD90005-51C6-4234-B860-6FB0E4D34CC8}"/>
              </a:ext>
            </a:extLst>
          </p:cNvPr>
          <p:cNvCxnSpPr>
            <a:stCxn id="19" idx="3"/>
            <a:endCxn id="55" idx="0"/>
          </p:cNvCxnSpPr>
          <p:nvPr/>
        </p:nvCxnSpPr>
        <p:spPr>
          <a:xfrm flipH="1">
            <a:off x="5699910" y="2822735"/>
            <a:ext cx="1064054" cy="384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6A354AB-A013-4964-9905-82D6B1596E4E}"/>
              </a:ext>
            </a:extLst>
          </p:cNvPr>
          <p:cNvCxnSpPr>
            <a:stCxn id="19" idx="3"/>
            <a:endCxn id="57" idx="0"/>
          </p:cNvCxnSpPr>
          <p:nvPr/>
        </p:nvCxnSpPr>
        <p:spPr>
          <a:xfrm flipH="1">
            <a:off x="6612822" y="2822735"/>
            <a:ext cx="151142" cy="38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D7A814D4-FCD3-4742-822B-0D1CA4BA7D6E}"/>
              </a:ext>
            </a:extLst>
          </p:cNvPr>
          <p:cNvCxnSpPr>
            <a:stCxn id="19" idx="5"/>
            <a:endCxn id="58" idx="0"/>
          </p:cNvCxnSpPr>
          <p:nvPr/>
        </p:nvCxnSpPr>
        <p:spPr>
          <a:xfrm>
            <a:off x="7192944" y="2822735"/>
            <a:ext cx="306698" cy="38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2ED8F29D-AAED-4103-8CB8-9D7F8BCDAD84}"/>
              </a:ext>
            </a:extLst>
          </p:cNvPr>
          <p:cNvCxnSpPr>
            <a:stCxn id="19" idx="5"/>
            <a:endCxn id="59" idx="0"/>
          </p:cNvCxnSpPr>
          <p:nvPr/>
        </p:nvCxnSpPr>
        <p:spPr>
          <a:xfrm>
            <a:off x="7192944" y="2822735"/>
            <a:ext cx="1219610" cy="366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6B7D6334-456C-4898-98D5-2E721381424F}"/>
              </a:ext>
            </a:extLst>
          </p:cNvPr>
          <p:cNvCxnSpPr>
            <a:stCxn id="55" idx="3"/>
            <a:endCxn id="60" idx="0"/>
          </p:cNvCxnSpPr>
          <p:nvPr/>
        </p:nvCxnSpPr>
        <p:spPr>
          <a:xfrm flipH="1">
            <a:off x="5261631" y="3581329"/>
            <a:ext cx="223789" cy="30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F0BF6473-D0E1-4A39-B301-213F1027A71C}"/>
              </a:ext>
            </a:extLst>
          </p:cNvPr>
          <p:cNvCxnSpPr>
            <a:stCxn id="60" idx="3"/>
            <a:endCxn id="61" idx="0"/>
          </p:cNvCxnSpPr>
          <p:nvPr/>
        </p:nvCxnSpPr>
        <p:spPr>
          <a:xfrm flipH="1">
            <a:off x="4787251" y="4261266"/>
            <a:ext cx="259890" cy="302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E44EDC8F-9770-4097-98EE-8C55890F1F92}"/>
              </a:ext>
            </a:extLst>
          </p:cNvPr>
          <p:cNvCxnSpPr>
            <a:stCxn id="61" idx="3"/>
            <a:endCxn id="66" idx="0"/>
          </p:cNvCxnSpPr>
          <p:nvPr/>
        </p:nvCxnSpPr>
        <p:spPr>
          <a:xfrm flipH="1">
            <a:off x="4316248" y="4937993"/>
            <a:ext cx="256513" cy="302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68ECBFED-7A7F-42F6-9024-AFD80E975F43}"/>
              </a:ext>
            </a:extLst>
          </p:cNvPr>
          <p:cNvCxnSpPr>
            <a:stCxn id="57" idx="4"/>
            <a:endCxn id="62" idx="0"/>
          </p:cNvCxnSpPr>
          <p:nvPr/>
        </p:nvCxnSpPr>
        <p:spPr>
          <a:xfrm flipH="1">
            <a:off x="6253531" y="3645598"/>
            <a:ext cx="359291" cy="417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B3B5D770-9DCD-4F7A-A5EE-BC58400DCFD4}"/>
              </a:ext>
            </a:extLst>
          </p:cNvPr>
          <p:cNvCxnSpPr>
            <a:stCxn id="58" idx="4"/>
            <a:endCxn id="64" idx="0"/>
          </p:cNvCxnSpPr>
          <p:nvPr/>
        </p:nvCxnSpPr>
        <p:spPr>
          <a:xfrm flipH="1">
            <a:off x="7405698" y="3645598"/>
            <a:ext cx="93944" cy="406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连接符: 曲线 91">
            <a:extLst>
              <a:ext uri="{FF2B5EF4-FFF2-40B4-BE49-F238E27FC236}">
                <a16:creationId xmlns:a16="http://schemas.microsoft.com/office/drawing/2014/main" id="{5D6094AE-00AF-4C0D-873F-DE2948F25C57}"/>
              </a:ext>
            </a:extLst>
          </p:cNvPr>
          <p:cNvCxnSpPr>
            <a:stCxn id="19" idx="7"/>
            <a:endCxn id="43" idx="2"/>
          </p:cNvCxnSpPr>
          <p:nvPr/>
        </p:nvCxnSpPr>
        <p:spPr>
          <a:xfrm rot="5400000" flipH="1" flipV="1">
            <a:off x="7512525" y="1978449"/>
            <a:ext cx="214382" cy="853544"/>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4" name="连接符: 曲线 93">
            <a:extLst>
              <a:ext uri="{FF2B5EF4-FFF2-40B4-BE49-F238E27FC236}">
                <a16:creationId xmlns:a16="http://schemas.microsoft.com/office/drawing/2014/main" id="{081A5ACB-9510-4207-AEE3-61C7E86F70CA}"/>
              </a:ext>
            </a:extLst>
          </p:cNvPr>
          <p:cNvCxnSpPr>
            <a:stCxn id="55" idx="0"/>
            <a:endCxn id="19" idx="1"/>
          </p:cNvCxnSpPr>
          <p:nvPr/>
        </p:nvCxnSpPr>
        <p:spPr>
          <a:xfrm rot="5400000" flipH="1" flipV="1">
            <a:off x="5884775" y="2327547"/>
            <a:ext cx="694324" cy="1064054"/>
          </a:xfrm>
          <a:prstGeom prst="curvedConnector3">
            <a:avLst>
              <a:gd name="adj1" fmla="val 14218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6" name="连接符: 曲线 95">
            <a:extLst>
              <a:ext uri="{FF2B5EF4-FFF2-40B4-BE49-F238E27FC236}">
                <a16:creationId xmlns:a16="http://schemas.microsoft.com/office/drawing/2014/main" id="{C54BA0ED-891E-47BF-A673-6471F5819B4E}"/>
              </a:ext>
            </a:extLst>
          </p:cNvPr>
          <p:cNvCxnSpPr>
            <a:stCxn id="57" idx="0"/>
            <a:endCxn id="19" idx="1"/>
          </p:cNvCxnSpPr>
          <p:nvPr/>
        </p:nvCxnSpPr>
        <p:spPr>
          <a:xfrm rot="5400000" flipH="1" flipV="1">
            <a:off x="6341232" y="2784003"/>
            <a:ext cx="694323" cy="151142"/>
          </a:xfrm>
          <a:prstGeom prst="curvedConnector3">
            <a:avLst>
              <a:gd name="adj1" fmla="val 14218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8" name="连接符: 曲线 97">
            <a:extLst>
              <a:ext uri="{FF2B5EF4-FFF2-40B4-BE49-F238E27FC236}">
                <a16:creationId xmlns:a16="http://schemas.microsoft.com/office/drawing/2014/main" id="{2337D08D-7A7F-4A4C-8723-2B8E950FA7F3}"/>
              </a:ext>
            </a:extLst>
          </p:cNvPr>
          <p:cNvCxnSpPr>
            <a:stCxn id="58" idx="0"/>
            <a:endCxn id="19" idx="0"/>
          </p:cNvCxnSpPr>
          <p:nvPr/>
        </p:nvCxnSpPr>
        <p:spPr>
          <a:xfrm rot="16200000" flipV="1">
            <a:off x="6859752" y="2566845"/>
            <a:ext cx="758593" cy="521188"/>
          </a:xfrm>
          <a:prstGeom prst="curvedConnector3">
            <a:avLst>
              <a:gd name="adj1" fmla="val 130135"/>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0" name="连接符: 曲线 99">
            <a:extLst>
              <a:ext uri="{FF2B5EF4-FFF2-40B4-BE49-F238E27FC236}">
                <a16:creationId xmlns:a16="http://schemas.microsoft.com/office/drawing/2014/main" id="{D5CF5C1F-0774-4052-B964-2A0903731DD6}"/>
              </a:ext>
            </a:extLst>
          </p:cNvPr>
          <p:cNvCxnSpPr>
            <a:stCxn id="59" idx="1"/>
            <a:endCxn id="19" idx="0"/>
          </p:cNvCxnSpPr>
          <p:nvPr/>
        </p:nvCxnSpPr>
        <p:spPr>
          <a:xfrm rot="16200000" flipV="1">
            <a:off x="7185822" y="2240775"/>
            <a:ext cx="804875" cy="1219610"/>
          </a:xfrm>
          <a:prstGeom prst="curvedConnector3">
            <a:avLst>
              <a:gd name="adj1" fmla="val 12840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2" name="连接符: 曲线 101">
            <a:extLst>
              <a:ext uri="{FF2B5EF4-FFF2-40B4-BE49-F238E27FC236}">
                <a16:creationId xmlns:a16="http://schemas.microsoft.com/office/drawing/2014/main" id="{6BD87EF8-D6E6-47CA-B071-CC656E4A54EA}"/>
              </a:ext>
            </a:extLst>
          </p:cNvPr>
          <p:cNvCxnSpPr>
            <a:stCxn id="60" idx="7"/>
            <a:endCxn id="57" idx="3"/>
          </p:cNvCxnSpPr>
          <p:nvPr/>
        </p:nvCxnSpPr>
        <p:spPr>
          <a:xfrm rot="5400000" flipH="1" flipV="1">
            <a:off x="5752419" y="3305031"/>
            <a:ext cx="369615" cy="922211"/>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4" name="连接符: 曲线 103">
            <a:extLst>
              <a:ext uri="{FF2B5EF4-FFF2-40B4-BE49-F238E27FC236}">
                <a16:creationId xmlns:a16="http://schemas.microsoft.com/office/drawing/2014/main" id="{360619FD-EC0E-4290-AB4C-D88D1EF0BEB2}"/>
              </a:ext>
            </a:extLst>
          </p:cNvPr>
          <p:cNvCxnSpPr>
            <a:stCxn id="62" idx="6"/>
            <a:endCxn id="58" idx="3"/>
          </p:cNvCxnSpPr>
          <p:nvPr/>
        </p:nvCxnSpPr>
        <p:spPr>
          <a:xfrm flipV="1">
            <a:off x="6556865" y="3581328"/>
            <a:ext cx="728287" cy="701191"/>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6" name="连接符: 曲线 105">
            <a:extLst>
              <a:ext uri="{FF2B5EF4-FFF2-40B4-BE49-F238E27FC236}">
                <a16:creationId xmlns:a16="http://schemas.microsoft.com/office/drawing/2014/main" id="{93CAF4D2-CB08-4E22-8178-8D6C18BE137B}"/>
              </a:ext>
            </a:extLst>
          </p:cNvPr>
          <p:cNvCxnSpPr>
            <a:stCxn id="64" idx="6"/>
            <a:endCxn id="59" idx="3"/>
          </p:cNvCxnSpPr>
          <p:nvPr/>
        </p:nvCxnSpPr>
        <p:spPr>
          <a:xfrm flipV="1">
            <a:off x="7709032" y="3563340"/>
            <a:ext cx="489032" cy="708448"/>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8" name="连接符: 曲线 107">
            <a:extLst>
              <a:ext uri="{FF2B5EF4-FFF2-40B4-BE49-F238E27FC236}">
                <a16:creationId xmlns:a16="http://schemas.microsoft.com/office/drawing/2014/main" id="{693A829A-AD8B-4F1D-A614-8C46C5B26774}"/>
              </a:ext>
            </a:extLst>
          </p:cNvPr>
          <p:cNvCxnSpPr>
            <a:stCxn id="61" idx="6"/>
            <a:endCxn id="62" idx="3"/>
          </p:cNvCxnSpPr>
          <p:nvPr/>
        </p:nvCxnSpPr>
        <p:spPr>
          <a:xfrm flipV="1">
            <a:off x="5090585" y="4437680"/>
            <a:ext cx="948456" cy="345152"/>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2" name="连接符: 曲线 111">
            <a:extLst>
              <a:ext uri="{FF2B5EF4-FFF2-40B4-BE49-F238E27FC236}">
                <a16:creationId xmlns:a16="http://schemas.microsoft.com/office/drawing/2014/main" id="{2B56606B-2200-4DC8-B242-DB101EBA6912}"/>
              </a:ext>
            </a:extLst>
          </p:cNvPr>
          <p:cNvCxnSpPr>
            <a:cxnSpLocks/>
            <a:stCxn id="66" idx="6"/>
            <a:endCxn id="64" idx="4"/>
          </p:cNvCxnSpPr>
          <p:nvPr/>
        </p:nvCxnSpPr>
        <p:spPr>
          <a:xfrm flipV="1">
            <a:off x="4619582" y="4491219"/>
            <a:ext cx="2786116" cy="968340"/>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sp>
        <p:nvSpPr>
          <p:cNvPr id="124" name="矩形 123">
            <a:extLst>
              <a:ext uri="{FF2B5EF4-FFF2-40B4-BE49-F238E27FC236}">
                <a16:creationId xmlns:a16="http://schemas.microsoft.com/office/drawing/2014/main" id="{BEA05078-7DAF-42F0-A677-A987D753DE3E}"/>
              </a:ext>
            </a:extLst>
          </p:cNvPr>
          <p:cNvSpPr/>
          <p:nvPr/>
        </p:nvSpPr>
        <p:spPr>
          <a:xfrm>
            <a:off x="8807641" y="2212959"/>
            <a:ext cx="3133604" cy="4259051"/>
          </a:xfrm>
          <a:prstGeom prst="rect">
            <a:avLst/>
          </a:prstGeom>
        </p:spPr>
        <p:txBody>
          <a:bodyPr wrap="square">
            <a:spAutoFit/>
          </a:bodyPr>
          <a:lstStyle/>
          <a:p>
            <a:pPr marL="0" marR="0" lvl="0" indent="21600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23642"/>
                </a:solidFill>
                <a:effectLst/>
                <a:uLnTx/>
                <a:uFillTx/>
                <a:cs typeface="+mn-ea"/>
                <a:sym typeface="+mn-lt"/>
              </a:rPr>
              <a:t>就可以看出来，如果我们这时候去校验一个</a:t>
            </a:r>
            <a:r>
              <a:rPr kumimoji="0" lang="en-US" altLang="zh-CN" sz="1400" b="0" i="0" u="none" strike="noStrike" kern="1200" cap="none" spc="0" normalizeH="0" baseline="0" noProof="0" dirty="0" err="1">
                <a:ln>
                  <a:noFill/>
                </a:ln>
                <a:solidFill>
                  <a:srgbClr val="323642"/>
                </a:solidFill>
                <a:effectLst/>
                <a:uLnTx/>
                <a:uFillTx/>
                <a:cs typeface="+mn-ea"/>
                <a:sym typeface="+mn-lt"/>
              </a:rPr>
              <a:t>abce</a:t>
            </a:r>
            <a:r>
              <a:rPr kumimoji="0" lang="zh-CN" altLang="en-US" sz="1400" b="0" i="0" u="none" strike="noStrike" kern="1200" cap="none" spc="0" normalizeH="0" baseline="0" noProof="0" dirty="0">
                <a:ln>
                  <a:noFill/>
                </a:ln>
                <a:solidFill>
                  <a:srgbClr val="323642"/>
                </a:solidFill>
                <a:effectLst/>
                <a:uLnTx/>
                <a:uFillTx/>
                <a:cs typeface="+mn-ea"/>
                <a:sym typeface="+mn-lt"/>
              </a:rPr>
              <a:t>，就会存在</a:t>
            </a:r>
            <a:r>
              <a:rPr kumimoji="0" lang="en-US" altLang="zh-CN" sz="1400" b="0" i="0" u="none" strike="noStrike" kern="1200" cap="none" spc="0" normalizeH="0" baseline="0" noProof="0" dirty="0" err="1">
                <a:ln>
                  <a:noFill/>
                </a:ln>
                <a:solidFill>
                  <a:srgbClr val="323642"/>
                </a:solidFill>
                <a:effectLst/>
                <a:uLnTx/>
                <a:uFillTx/>
                <a:cs typeface="+mn-ea"/>
                <a:sym typeface="+mn-lt"/>
              </a:rPr>
              <a:t>bc</a:t>
            </a:r>
            <a:r>
              <a:rPr kumimoji="0" lang="zh-CN" altLang="en-US" sz="1400" b="0" i="0" u="none" strike="noStrike" kern="1200" cap="none" spc="0" normalizeH="0" baseline="0" noProof="0" dirty="0">
                <a:ln>
                  <a:noFill/>
                </a:ln>
                <a:solidFill>
                  <a:srgbClr val="323642"/>
                </a:solidFill>
                <a:effectLst/>
                <a:uLnTx/>
                <a:uFillTx/>
                <a:cs typeface="+mn-ea"/>
                <a:sym typeface="+mn-lt"/>
              </a:rPr>
              <a:t>没有被识别出来的子串问题，而</a:t>
            </a:r>
            <a:r>
              <a:rPr kumimoji="0" lang="en-US" altLang="zh-CN" sz="1400" b="0" i="0" u="none" strike="noStrike" kern="1200" cap="none" spc="0" normalizeH="0" baseline="0" noProof="0" dirty="0">
                <a:ln>
                  <a:noFill/>
                </a:ln>
                <a:solidFill>
                  <a:srgbClr val="323642"/>
                </a:solidFill>
                <a:effectLst/>
                <a:uLnTx/>
                <a:uFillTx/>
                <a:cs typeface="+mn-ea"/>
                <a:sym typeface="+mn-lt"/>
              </a:rPr>
              <a:t>AC</a:t>
            </a:r>
            <a:r>
              <a:rPr kumimoji="0" lang="zh-CN" altLang="en-US" sz="1400" b="0" i="0" u="none" strike="noStrike" kern="1200" cap="none" spc="0" normalizeH="0" baseline="0" noProof="0" dirty="0">
                <a:ln>
                  <a:noFill/>
                </a:ln>
                <a:solidFill>
                  <a:srgbClr val="323642"/>
                </a:solidFill>
                <a:effectLst/>
                <a:uLnTx/>
                <a:uFillTx/>
                <a:cs typeface="+mn-ea"/>
                <a:sym typeface="+mn-lt"/>
              </a:rPr>
              <a:t>自动机怎么解决这个问题呢？</a:t>
            </a:r>
            <a:endParaRPr kumimoji="0" lang="en-US" altLang="zh-CN" sz="1400" b="0" i="0" u="none" strike="noStrike" kern="1200" cap="none" spc="0" normalizeH="0" baseline="0" noProof="0" dirty="0">
              <a:ln>
                <a:noFill/>
              </a:ln>
              <a:solidFill>
                <a:srgbClr val="323642"/>
              </a:solidFill>
              <a:effectLst/>
              <a:uLnTx/>
              <a:uFillTx/>
              <a:cs typeface="+mn-ea"/>
              <a:sym typeface="+mn-lt"/>
            </a:endParaRPr>
          </a:p>
          <a:p>
            <a:pPr marL="0" marR="0" lvl="0" indent="21600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23642"/>
                </a:solidFill>
                <a:effectLst/>
                <a:uLnTx/>
                <a:uFillTx/>
                <a:cs typeface="+mn-ea"/>
                <a:sym typeface="+mn-lt"/>
              </a:rPr>
              <a:t>我们可以</a:t>
            </a:r>
            <a:r>
              <a:rPr kumimoji="0" lang="zh-CN" altLang="en-US" sz="1400" b="0" i="0" u="none" strike="noStrike" kern="1200" cap="none" spc="0" normalizeH="0" baseline="0" noProof="0" dirty="0">
                <a:ln>
                  <a:noFill/>
                </a:ln>
                <a:solidFill>
                  <a:srgbClr val="FF0000"/>
                </a:solidFill>
                <a:effectLst/>
                <a:uLnTx/>
                <a:uFillTx/>
                <a:cs typeface="+mn-ea"/>
                <a:sym typeface="+mn-lt"/>
              </a:rPr>
              <a:t>在建</a:t>
            </a:r>
            <a:r>
              <a:rPr kumimoji="0" lang="en-US" altLang="zh-CN" sz="1400" b="0" i="0" u="none" strike="noStrike" kern="1200" cap="none" spc="0" normalizeH="0" baseline="0" noProof="0" dirty="0">
                <a:ln>
                  <a:noFill/>
                </a:ln>
                <a:solidFill>
                  <a:srgbClr val="FF0000"/>
                </a:solidFill>
                <a:effectLst/>
                <a:uLnTx/>
                <a:uFillTx/>
                <a:cs typeface="+mn-ea"/>
                <a:sym typeface="+mn-lt"/>
              </a:rPr>
              <a:t>fail</a:t>
            </a:r>
            <a:r>
              <a:rPr kumimoji="0" lang="zh-CN" altLang="en-US" sz="1400" b="0" i="0" u="none" strike="noStrike" kern="1200" cap="none" spc="0" normalizeH="0" baseline="0" noProof="0" dirty="0">
                <a:ln>
                  <a:noFill/>
                </a:ln>
                <a:solidFill>
                  <a:srgbClr val="FF0000"/>
                </a:solidFill>
                <a:effectLst/>
                <a:uLnTx/>
                <a:uFillTx/>
                <a:cs typeface="+mn-ea"/>
                <a:sym typeface="+mn-lt"/>
              </a:rPr>
              <a:t>指针的时候检测</a:t>
            </a:r>
            <a:r>
              <a:rPr kumimoji="0" lang="zh-CN" altLang="en-US" sz="1400" b="0" i="0" u="none" strike="noStrike" kern="1200" cap="none" spc="0" normalizeH="0" baseline="0" noProof="0" dirty="0">
                <a:ln>
                  <a:noFill/>
                </a:ln>
                <a:solidFill>
                  <a:srgbClr val="323642"/>
                </a:solidFill>
                <a:effectLst/>
                <a:uLnTx/>
                <a:uFillTx/>
                <a:cs typeface="+mn-ea"/>
                <a:sym typeface="+mn-lt"/>
              </a:rPr>
              <a:t>到这</a:t>
            </a:r>
            <a:r>
              <a:rPr kumimoji="0" lang="en-US" altLang="zh-CN" sz="1400" b="0" i="0" u="none" strike="noStrike" kern="1200" cap="none" spc="0" normalizeH="0" baseline="0" noProof="0" dirty="0">
                <a:ln>
                  <a:noFill/>
                </a:ln>
                <a:solidFill>
                  <a:srgbClr val="323642"/>
                </a:solidFill>
                <a:effectLst/>
                <a:uLnTx/>
                <a:uFillTx/>
                <a:cs typeface="+mn-ea"/>
                <a:sym typeface="+mn-lt"/>
              </a:rPr>
              <a:t>fail</a:t>
            </a:r>
            <a:r>
              <a:rPr kumimoji="0" lang="zh-CN" altLang="en-US" sz="1400" b="0" i="0" u="none" strike="noStrike" kern="1200" cap="none" spc="0" normalizeH="0" baseline="0" noProof="0" dirty="0">
                <a:ln>
                  <a:noFill/>
                </a:ln>
                <a:solidFill>
                  <a:srgbClr val="323642"/>
                </a:solidFill>
                <a:effectLst/>
                <a:uLnTx/>
                <a:uFillTx/>
                <a:cs typeface="+mn-ea"/>
                <a:sym typeface="+mn-lt"/>
              </a:rPr>
              <a:t>指针指过去时候对方是不是一个完整的词，是的话我们就做一下记录</a:t>
            </a:r>
            <a:endParaRPr kumimoji="0" lang="en-US" altLang="zh-CN" sz="1400" b="0" i="0" u="none" strike="noStrike" kern="1200" cap="none" spc="0" normalizeH="0" baseline="0" noProof="0" dirty="0">
              <a:ln>
                <a:noFill/>
              </a:ln>
              <a:solidFill>
                <a:srgbClr val="323642"/>
              </a:solidFill>
              <a:effectLst/>
              <a:uLnTx/>
              <a:uFillTx/>
              <a:cs typeface="+mn-ea"/>
              <a:sym typeface="+mn-lt"/>
            </a:endParaRPr>
          </a:p>
          <a:p>
            <a:pPr marL="0" marR="0" lvl="0" indent="21600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323642"/>
                </a:solidFill>
                <a:effectLst/>
                <a:uLnTx/>
                <a:uFillTx/>
                <a:cs typeface="+mn-ea"/>
                <a:sym typeface="+mn-lt"/>
              </a:rPr>
              <a:t>这部分要怎么记录，具体看业务场景，不同场景记录方式不一样，可以记录单词长度，可以只是一个布尔记录，如果想要</a:t>
            </a:r>
            <a:r>
              <a:rPr kumimoji="0" lang="zh-CN" altLang="en-US" sz="1400" b="0" i="0" u="none" strike="noStrike" kern="1200" cap="none" spc="0" normalizeH="0" baseline="0" noProof="0" dirty="0">
                <a:ln>
                  <a:noFill/>
                </a:ln>
                <a:solidFill>
                  <a:srgbClr val="FF0000"/>
                </a:solidFill>
                <a:effectLst/>
                <a:uLnTx/>
                <a:uFillTx/>
                <a:cs typeface="+mn-ea"/>
                <a:sym typeface="+mn-lt"/>
              </a:rPr>
              <a:t>完整信息也可以整一个</a:t>
            </a:r>
            <a:r>
              <a:rPr kumimoji="0" lang="en-US" altLang="zh-CN" sz="1400" b="0" i="0" u="none" strike="noStrike" kern="1200" cap="none" spc="0" normalizeH="0" baseline="0" noProof="0" dirty="0">
                <a:ln>
                  <a:noFill/>
                </a:ln>
                <a:solidFill>
                  <a:srgbClr val="FF0000"/>
                </a:solidFill>
                <a:effectLst/>
                <a:uLnTx/>
                <a:uFillTx/>
                <a:cs typeface="+mn-ea"/>
                <a:sym typeface="+mn-lt"/>
              </a:rPr>
              <a:t>table</a:t>
            </a:r>
            <a:r>
              <a:rPr kumimoji="0" lang="zh-CN" altLang="en-US" sz="1400" b="0" i="0" u="none" strike="noStrike" kern="1200" cap="none" spc="0" normalizeH="0" baseline="0" noProof="0" dirty="0">
                <a:ln>
                  <a:noFill/>
                </a:ln>
                <a:solidFill>
                  <a:srgbClr val="FF0000"/>
                </a:solidFill>
                <a:effectLst/>
                <a:uLnTx/>
                <a:uFillTx/>
                <a:cs typeface="+mn-ea"/>
                <a:sym typeface="+mn-lt"/>
              </a:rPr>
              <a:t>把所有的都记起来</a:t>
            </a:r>
            <a:r>
              <a:rPr kumimoji="0" lang="zh-CN" altLang="en-US" sz="1400" b="0" i="0" u="none" strike="noStrike" kern="1200" cap="none" spc="0" normalizeH="0" baseline="0" noProof="0" dirty="0">
                <a:ln>
                  <a:noFill/>
                </a:ln>
                <a:solidFill>
                  <a:srgbClr val="323642"/>
                </a:solidFill>
                <a:effectLst/>
                <a:uLnTx/>
                <a:uFillTx/>
                <a:cs typeface="+mn-ea"/>
                <a:sym typeface="+mn-lt"/>
              </a:rPr>
              <a:t>，前面说的两种是会被覆盖的</a:t>
            </a:r>
          </a:p>
        </p:txBody>
      </p:sp>
    </p:spTree>
    <p:extLst>
      <p:ext uri="{BB962C8B-B14F-4D97-AF65-F5344CB8AC3E}">
        <p14:creationId xmlns:p14="http://schemas.microsoft.com/office/powerpoint/2010/main" val="296452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anim calcmode="lin" valueType="num">
                                      <p:cBhvr additive="base">
                                        <p:cTn id="21" dur="500" fill="hold"/>
                                        <p:tgtEl>
                                          <p:spTgt spid="83"/>
                                        </p:tgtEl>
                                        <p:attrNameLst>
                                          <p:attrName>ppt_x</p:attrName>
                                        </p:attrNameLst>
                                      </p:cBhvr>
                                      <p:tavLst>
                                        <p:tav tm="0">
                                          <p:val>
                                            <p:strVal val="#ppt_x"/>
                                          </p:val>
                                        </p:tav>
                                        <p:tav tm="100000">
                                          <p:val>
                                            <p:strVal val="#ppt_x"/>
                                          </p:val>
                                        </p:tav>
                                      </p:tavLst>
                                    </p:anim>
                                    <p:anim calcmode="lin" valueType="num">
                                      <p:cBhvr additive="base">
                                        <p:cTn id="22"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ppt_x"/>
                                          </p:val>
                                        </p:tav>
                                        <p:tav tm="100000">
                                          <p:val>
                                            <p:strVal val="#ppt_x"/>
                                          </p:val>
                                        </p:tav>
                                      </p:tavLst>
                                    </p:anim>
                                    <p:anim calcmode="lin" valueType="num">
                                      <p:cBhvr additive="base">
                                        <p:cTn id="32" dur="500" fill="hold"/>
                                        <p:tgtEl>
                                          <p:spTgt spid="4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ppt_x"/>
                                          </p:val>
                                        </p:tav>
                                        <p:tav tm="100000">
                                          <p:val>
                                            <p:strVal val="#ppt_x"/>
                                          </p:val>
                                        </p:tav>
                                      </p:tavLst>
                                    </p:anim>
                                    <p:anim calcmode="lin" valueType="num">
                                      <p:cBhvr additive="base">
                                        <p:cTn id="36" dur="500" fill="hold"/>
                                        <p:tgtEl>
                                          <p:spTgt spid="5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ppt_x"/>
                                          </p:val>
                                        </p:tav>
                                        <p:tav tm="100000">
                                          <p:val>
                                            <p:strVal val="#ppt_x"/>
                                          </p:val>
                                        </p:tav>
                                      </p:tavLst>
                                    </p:anim>
                                    <p:anim calcmode="lin" valueType="num">
                                      <p:cBhvr additive="base">
                                        <p:cTn id="40" dur="500" fill="hold"/>
                                        <p:tgtEl>
                                          <p:spTgt spid="5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ppt_x"/>
                                          </p:val>
                                        </p:tav>
                                        <p:tav tm="100000">
                                          <p:val>
                                            <p:strVal val="#ppt_x"/>
                                          </p:val>
                                        </p:tav>
                                      </p:tavLst>
                                    </p:anim>
                                    <p:anim calcmode="lin" valueType="num">
                                      <p:cBhvr additive="base">
                                        <p:cTn id="44" dur="500" fill="hold"/>
                                        <p:tgtEl>
                                          <p:spTgt spid="5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cBhvr additive="base">
                                        <p:cTn id="47" dur="500" fill="hold"/>
                                        <p:tgtEl>
                                          <p:spTgt spid="70"/>
                                        </p:tgtEl>
                                        <p:attrNameLst>
                                          <p:attrName>ppt_x</p:attrName>
                                        </p:attrNameLst>
                                      </p:cBhvr>
                                      <p:tavLst>
                                        <p:tav tm="0">
                                          <p:val>
                                            <p:strVal val="#ppt_x"/>
                                          </p:val>
                                        </p:tav>
                                        <p:tav tm="100000">
                                          <p:val>
                                            <p:strVal val="#ppt_x"/>
                                          </p:val>
                                        </p:tav>
                                      </p:tavLst>
                                    </p:anim>
                                    <p:anim calcmode="lin" valueType="num">
                                      <p:cBhvr additive="base">
                                        <p:cTn id="48" dur="500" fill="hold"/>
                                        <p:tgtEl>
                                          <p:spTgt spid="7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anim calcmode="lin" valueType="num">
                                      <p:cBhvr additive="base">
                                        <p:cTn id="55" dur="500" fill="hold"/>
                                        <p:tgtEl>
                                          <p:spTgt spid="74"/>
                                        </p:tgtEl>
                                        <p:attrNameLst>
                                          <p:attrName>ppt_x</p:attrName>
                                        </p:attrNameLst>
                                      </p:cBhvr>
                                      <p:tavLst>
                                        <p:tav tm="0">
                                          <p:val>
                                            <p:strVal val="#ppt_x"/>
                                          </p:val>
                                        </p:tav>
                                        <p:tav tm="100000">
                                          <p:val>
                                            <p:strVal val="#ppt_x"/>
                                          </p:val>
                                        </p:tav>
                                      </p:tavLst>
                                    </p:anim>
                                    <p:anim calcmode="lin" valueType="num">
                                      <p:cBhvr additive="base">
                                        <p:cTn id="56" dur="500" fill="hold"/>
                                        <p:tgtEl>
                                          <p:spTgt spid="7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ppt_x"/>
                                          </p:val>
                                        </p:tav>
                                        <p:tav tm="100000">
                                          <p:val>
                                            <p:strVal val="#ppt_x"/>
                                          </p:val>
                                        </p:tav>
                                      </p:tavLst>
                                    </p:anim>
                                    <p:anim calcmode="lin" valueType="num">
                                      <p:cBhvr additive="base">
                                        <p:cTn id="60" dur="500" fill="hold"/>
                                        <p:tgtEl>
                                          <p:spTgt spid="59"/>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 calcmode="lin" valueType="num">
                                      <p:cBhvr additive="base">
                                        <p:cTn id="63" dur="500" fill="hold"/>
                                        <p:tgtEl>
                                          <p:spTgt spid="89"/>
                                        </p:tgtEl>
                                        <p:attrNameLst>
                                          <p:attrName>ppt_x</p:attrName>
                                        </p:attrNameLst>
                                      </p:cBhvr>
                                      <p:tavLst>
                                        <p:tav tm="0">
                                          <p:val>
                                            <p:strVal val="#ppt_x"/>
                                          </p:val>
                                        </p:tav>
                                        <p:tav tm="100000">
                                          <p:val>
                                            <p:strVal val="#ppt_x"/>
                                          </p:val>
                                        </p:tav>
                                      </p:tavLst>
                                    </p:anim>
                                    <p:anim calcmode="lin" valueType="num">
                                      <p:cBhvr additive="base">
                                        <p:cTn id="64" dur="500" fill="hold"/>
                                        <p:tgtEl>
                                          <p:spTgt spid="8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additive="base">
                                        <p:cTn id="67" dur="500" fill="hold"/>
                                        <p:tgtEl>
                                          <p:spTgt spid="64"/>
                                        </p:tgtEl>
                                        <p:attrNameLst>
                                          <p:attrName>ppt_x</p:attrName>
                                        </p:attrNameLst>
                                      </p:cBhvr>
                                      <p:tavLst>
                                        <p:tav tm="0">
                                          <p:val>
                                            <p:strVal val="#ppt_x"/>
                                          </p:val>
                                        </p:tav>
                                        <p:tav tm="100000">
                                          <p:val>
                                            <p:strVal val="#ppt_x"/>
                                          </p:val>
                                        </p:tav>
                                      </p:tavLst>
                                    </p:anim>
                                    <p:anim calcmode="lin" valueType="num">
                                      <p:cBhvr additive="base">
                                        <p:cTn id="68" dur="500" fill="hold"/>
                                        <p:tgtEl>
                                          <p:spTgt spid="6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anim calcmode="lin" valueType="num">
                                      <p:cBhvr additive="base">
                                        <p:cTn id="71" dur="500" fill="hold"/>
                                        <p:tgtEl>
                                          <p:spTgt spid="85"/>
                                        </p:tgtEl>
                                        <p:attrNameLst>
                                          <p:attrName>ppt_x</p:attrName>
                                        </p:attrNameLst>
                                      </p:cBhvr>
                                      <p:tavLst>
                                        <p:tav tm="0">
                                          <p:val>
                                            <p:strVal val="#ppt_x"/>
                                          </p:val>
                                        </p:tav>
                                        <p:tav tm="100000">
                                          <p:val>
                                            <p:strVal val="#ppt_x"/>
                                          </p:val>
                                        </p:tav>
                                      </p:tavLst>
                                    </p:anim>
                                    <p:anim calcmode="lin" valueType="num">
                                      <p:cBhvr additive="base">
                                        <p:cTn id="72" dur="500" fill="hold"/>
                                        <p:tgtEl>
                                          <p:spTgt spid="8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additive="base">
                                        <p:cTn id="75" dur="500" fill="hold"/>
                                        <p:tgtEl>
                                          <p:spTgt spid="62"/>
                                        </p:tgtEl>
                                        <p:attrNameLst>
                                          <p:attrName>ppt_x</p:attrName>
                                        </p:attrNameLst>
                                      </p:cBhvr>
                                      <p:tavLst>
                                        <p:tav tm="0">
                                          <p:val>
                                            <p:strVal val="#ppt_x"/>
                                          </p:val>
                                        </p:tav>
                                        <p:tav tm="100000">
                                          <p:val>
                                            <p:strVal val="#ppt_x"/>
                                          </p:val>
                                        </p:tav>
                                      </p:tavLst>
                                    </p:anim>
                                    <p:anim calcmode="lin" valueType="num">
                                      <p:cBhvr additive="base">
                                        <p:cTn id="76" dur="500" fill="hold"/>
                                        <p:tgtEl>
                                          <p:spTgt spid="6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77"/>
                                        </p:tgtEl>
                                        <p:attrNameLst>
                                          <p:attrName>style.visibility</p:attrName>
                                        </p:attrNameLst>
                                      </p:cBhvr>
                                      <p:to>
                                        <p:strVal val="visible"/>
                                      </p:to>
                                    </p:set>
                                    <p:anim calcmode="lin" valueType="num">
                                      <p:cBhvr additive="base">
                                        <p:cTn id="79" dur="500" fill="hold"/>
                                        <p:tgtEl>
                                          <p:spTgt spid="77"/>
                                        </p:tgtEl>
                                        <p:attrNameLst>
                                          <p:attrName>ppt_x</p:attrName>
                                        </p:attrNameLst>
                                      </p:cBhvr>
                                      <p:tavLst>
                                        <p:tav tm="0">
                                          <p:val>
                                            <p:strVal val="#ppt_x"/>
                                          </p:val>
                                        </p:tav>
                                        <p:tav tm="100000">
                                          <p:val>
                                            <p:strVal val="#ppt_x"/>
                                          </p:val>
                                        </p:tav>
                                      </p:tavLst>
                                    </p:anim>
                                    <p:anim calcmode="lin" valueType="num">
                                      <p:cBhvr additive="base">
                                        <p:cTn id="80" dur="500" fill="hold"/>
                                        <p:tgtEl>
                                          <p:spTgt spid="7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ppt_x"/>
                                          </p:val>
                                        </p:tav>
                                        <p:tav tm="100000">
                                          <p:val>
                                            <p:strVal val="#ppt_x"/>
                                          </p:val>
                                        </p:tav>
                                      </p:tavLst>
                                    </p:anim>
                                    <p:anim calcmode="lin" valueType="num">
                                      <p:cBhvr additive="base">
                                        <p:cTn id="84" dur="500" fill="hold"/>
                                        <p:tgtEl>
                                          <p:spTgt spid="60"/>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80"/>
                                        </p:tgtEl>
                                        <p:attrNameLst>
                                          <p:attrName>style.visibility</p:attrName>
                                        </p:attrNameLst>
                                      </p:cBhvr>
                                      <p:to>
                                        <p:strVal val="visible"/>
                                      </p:to>
                                    </p:set>
                                    <p:anim calcmode="lin" valueType="num">
                                      <p:cBhvr additive="base">
                                        <p:cTn id="87" dur="500" fill="hold"/>
                                        <p:tgtEl>
                                          <p:spTgt spid="80"/>
                                        </p:tgtEl>
                                        <p:attrNameLst>
                                          <p:attrName>ppt_x</p:attrName>
                                        </p:attrNameLst>
                                      </p:cBhvr>
                                      <p:tavLst>
                                        <p:tav tm="0">
                                          <p:val>
                                            <p:strVal val="#ppt_x"/>
                                          </p:val>
                                        </p:tav>
                                        <p:tav tm="100000">
                                          <p:val>
                                            <p:strVal val="#ppt_x"/>
                                          </p:val>
                                        </p:tav>
                                      </p:tavLst>
                                    </p:anim>
                                    <p:anim calcmode="lin" valueType="num">
                                      <p:cBhvr additive="base">
                                        <p:cTn id="88" dur="500" fill="hold"/>
                                        <p:tgtEl>
                                          <p:spTgt spid="8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 calcmode="lin" valueType="num">
                                      <p:cBhvr additive="base">
                                        <p:cTn id="91" dur="500" fill="hold"/>
                                        <p:tgtEl>
                                          <p:spTgt spid="61"/>
                                        </p:tgtEl>
                                        <p:attrNameLst>
                                          <p:attrName>ppt_x</p:attrName>
                                        </p:attrNameLst>
                                      </p:cBhvr>
                                      <p:tavLst>
                                        <p:tav tm="0">
                                          <p:val>
                                            <p:strVal val="#ppt_x"/>
                                          </p:val>
                                        </p:tav>
                                        <p:tav tm="100000">
                                          <p:val>
                                            <p:strVal val="#ppt_x"/>
                                          </p:val>
                                        </p:tav>
                                      </p:tavLst>
                                    </p:anim>
                                    <p:anim calcmode="lin" valueType="num">
                                      <p:cBhvr additive="base">
                                        <p:cTn id="92" dur="500" fill="hold"/>
                                        <p:tgtEl>
                                          <p:spTgt spid="61"/>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82"/>
                                        </p:tgtEl>
                                        <p:attrNameLst>
                                          <p:attrName>style.visibility</p:attrName>
                                        </p:attrNameLst>
                                      </p:cBhvr>
                                      <p:to>
                                        <p:strVal val="visible"/>
                                      </p:to>
                                    </p:set>
                                    <p:anim calcmode="lin" valueType="num">
                                      <p:cBhvr additive="base">
                                        <p:cTn id="95" dur="500" fill="hold"/>
                                        <p:tgtEl>
                                          <p:spTgt spid="82"/>
                                        </p:tgtEl>
                                        <p:attrNameLst>
                                          <p:attrName>ppt_x</p:attrName>
                                        </p:attrNameLst>
                                      </p:cBhvr>
                                      <p:tavLst>
                                        <p:tav tm="0">
                                          <p:val>
                                            <p:strVal val="#ppt_x"/>
                                          </p:val>
                                        </p:tav>
                                        <p:tav tm="100000">
                                          <p:val>
                                            <p:strVal val="#ppt_x"/>
                                          </p:val>
                                        </p:tav>
                                      </p:tavLst>
                                    </p:anim>
                                    <p:anim calcmode="lin" valueType="num">
                                      <p:cBhvr additive="base">
                                        <p:cTn id="96" dur="500" fill="hold"/>
                                        <p:tgtEl>
                                          <p:spTgt spid="8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 calcmode="lin" valueType="num">
                                      <p:cBhvr additive="base">
                                        <p:cTn id="99" dur="500" fill="hold"/>
                                        <p:tgtEl>
                                          <p:spTgt spid="66"/>
                                        </p:tgtEl>
                                        <p:attrNameLst>
                                          <p:attrName>ppt_x</p:attrName>
                                        </p:attrNameLst>
                                      </p:cBhvr>
                                      <p:tavLst>
                                        <p:tav tm="0">
                                          <p:val>
                                            <p:strVal val="#ppt_x"/>
                                          </p:val>
                                        </p:tav>
                                        <p:tav tm="100000">
                                          <p:val>
                                            <p:strVal val="#ppt_x"/>
                                          </p:val>
                                        </p:tav>
                                      </p:tavLst>
                                    </p:anim>
                                    <p:anim calcmode="lin" valueType="num">
                                      <p:cBhvr additive="base">
                                        <p:cTn id="10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92"/>
                                        </p:tgtEl>
                                        <p:attrNameLst>
                                          <p:attrName>style.visibility</p:attrName>
                                        </p:attrNameLst>
                                      </p:cBhvr>
                                      <p:to>
                                        <p:strVal val="visible"/>
                                      </p:to>
                                    </p:set>
                                    <p:animEffect transition="in" filter="fade">
                                      <p:cBhvr>
                                        <p:cTn id="105" dur="500"/>
                                        <p:tgtEl>
                                          <p:spTgt spid="9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94"/>
                                        </p:tgtEl>
                                        <p:attrNameLst>
                                          <p:attrName>style.visibility</p:attrName>
                                        </p:attrNameLst>
                                      </p:cBhvr>
                                      <p:to>
                                        <p:strVal val="visible"/>
                                      </p:to>
                                    </p:set>
                                    <p:animEffect transition="in" filter="fade">
                                      <p:cBhvr>
                                        <p:cTn id="113" dur="500"/>
                                        <p:tgtEl>
                                          <p:spTgt spid="94"/>
                                        </p:tgtEl>
                                      </p:cBhvr>
                                    </p:animEffect>
                                  </p:childTnLst>
                                </p:cTn>
                              </p:par>
                              <p:par>
                                <p:cTn id="114" presetID="10" presetClass="entr" presetSubtype="0" fill="hold" nodeType="withEffect">
                                  <p:stCondLst>
                                    <p:cond delay="0"/>
                                  </p:stCondLst>
                                  <p:childTnLst>
                                    <p:set>
                                      <p:cBhvr>
                                        <p:cTn id="115" dur="1" fill="hold">
                                          <p:stCondLst>
                                            <p:cond delay="0"/>
                                          </p:stCondLst>
                                        </p:cTn>
                                        <p:tgtEl>
                                          <p:spTgt spid="96"/>
                                        </p:tgtEl>
                                        <p:attrNameLst>
                                          <p:attrName>style.visibility</p:attrName>
                                        </p:attrNameLst>
                                      </p:cBhvr>
                                      <p:to>
                                        <p:strVal val="visible"/>
                                      </p:to>
                                    </p:set>
                                    <p:animEffect transition="in" filter="fade">
                                      <p:cBhvr>
                                        <p:cTn id="116" dur="500"/>
                                        <p:tgtEl>
                                          <p:spTgt spid="96"/>
                                        </p:tgtEl>
                                      </p:cBhvr>
                                    </p:animEffect>
                                  </p:childTnLst>
                                </p:cTn>
                              </p:par>
                              <p:par>
                                <p:cTn id="117" presetID="10" presetClass="entr" presetSubtype="0" fill="hold" nodeType="withEffect">
                                  <p:stCondLst>
                                    <p:cond delay="0"/>
                                  </p:stCondLst>
                                  <p:childTnLst>
                                    <p:set>
                                      <p:cBhvr>
                                        <p:cTn id="118" dur="1" fill="hold">
                                          <p:stCondLst>
                                            <p:cond delay="0"/>
                                          </p:stCondLst>
                                        </p:cTn>
                                        <p:tgtEl>
                                          <p:spTgt spid="98"/>
                                        </p:tgtEl>
                                        <p:attrNameLst>
                                          <p:attrName>style.visibility</p:attrName>
                                        </p:attrNameLst>
                                      </p:cBhvr>
                                      <p:to>
                                        <p:strVal val="visible"/>
                                      </p:to>
                                    </p:set>
                                    <p:animEffect transition="in" filter="fade">
                                      <p:cBhvr>
                                        <p:cTn id="119" dur="500"/>
                                        <p:tgtEl>
                                          <p:spTgt spid="98"/>
                                        </p:tgtEl>
                                      </p:cBhvr>
                                    </p:animEffect>
                                  </p:childTnLst>
                                </p:cTn>
                              </p:par>
                              <p:par>
                                <p:cTn id="120" presetID="10" presetClass="entr" presetSubtype="0" fill="hold" nodeType="withEffect">
                                  <p:stCondLst>
                                    <p:cond delay="0"/>
                                  </p:stCondLst>
                                  <p:childTnLst>
                                    <p:set>
                                      <p:cBhvr>
                                        <p:cTn id="121" dur="1" fill="hold">
                                          <p:stCondLst>
                                            <p:cond delay="0"/>
                                          </p:stCondLst>
                                        </p:cTn>
                                        <p:tgtEl>
                                          <p:spTgt spid="100"/>
                                        </p:tgtEl>
                                        <p:attrNameLst>
                                          <p:attrName>style.visibility</p:attrName>
                                        </p:attrNameLst>
                                      </p:cBhvr>
                                      <p:to>
                                        <p:strVal val="visible"/>
                                      </p:to>
                                    </p:set>
                                    <p:animEffect transition="in" filter="fade">
                                      <p:cBhvr>
                                        <p:cTn id="122" dur="500"/>
                                        <p:tgtEl>
                                          <p:spTgt spid="10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fade">
                                      <p:cBhvr>
                                        <p:cTn id="127" dur="500"/>
                                        <p:tgtEl>
                                          <p:spTgt spid="102"/>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
                                        </p:tgtEl>
                                        <p:attrNameLst>
                                          <p:attrName>style.visibility</p:attrName>
                                        </p:attrNameLst>
                                      </p:cBhvr>
                                      <p:to>
                                        <p:strVal val="visible"/>
                                      </p:to>
                                    </p:set>
                                    <p:animEffect transition="in" filter="fade">
                                      <p:cBhvr>
                                        <p:cTn id="130" dur="500"/>
                                        <p:tgtEl>
                                          <p:spTgt spid="104"/>
                                        </p:tgtEl>
                                      </p:cBhvr>
                                    </p:animEffect>
                                  </p:childTnLst>
                                </p:cTn>
                              </p:par>
                              <p:par>
                                <p:cTn id="131" presetID="10" presetClass="entr" presetSubtype="0" fill="hold" nodeType="withEffect">
                                  <p:stCondLst>
                                    <p:cond delay="0"/>
                                  </p:stCondLst>
                                  <p:childTnLst>
                                    <p:set>
                                      <p:cBhvr>
                                        <p:cTn id="132" dur="1" fill="hold">
                                          <p:stCondLst>
                                            <p:cond delay="0"/>
                                          </p:stCondLst>
                                        </p:cTn>
                                        <p:tgtEl>
                                          <p:spTgt spid="106"/>
                                        </p:tgtEl>
                                        <p:attrNameLst>
                                          <p:attrName>style.visibility</p:attrName>
                                        </p:attrNameLst>
                                      </p:cBhvr>
                                      <p:to>
                                        <p:strVal val="visible"/>
                                      </p:to>
                                    </p:set>
                                    <p:animEffect transition="in" filter="fade">
                                      <p:cBhvr>
                                        <p:cTn id="133" dur="500"/>
                                        <p:tgtEl>
                                          <p:spTgt spid="106"/>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08"/>
                                        </p:tgtEl>
                                        <p:attrNameLst>
                                          <p:attrName>style.visibility</p:attrName>
                                        </p:attrNameLst>
                                      </p:cBhvr>
                                      <p:to>
                                        <p:strVal val="visible"/>
                                      </p:to>
                                    </p:set>
                                    <p:animEffect transition="in" filter="fade">
                                      <p:cBhvr>
                                        <p:cTn id="138" dur="500"/>
                                        <p:tgtEl>
                                          <p:spTgt spid="108"/>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112"/>
                                        </p:tgtEl>
                                        <p:attrNameLst>
                                          <p:attrName>style.visibility</p:attrName>
                                        </p:attrNameLst>
                                      </p:cBhvr>
                                      <p:to>
                                        <p:strVal val="visible"/>
                                      </p:to>
                                    </p:set>
                                    <p:animEffect transition="in" filter="fade">
                                      <p:cBhvr>
                                        <p:cTn id="143" dur="500"/>
                                        <p:tgtEl>
                                          <p:spTgt spid="112"/>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124">
                                            <p:txEl>
                                              <p:pRg st="0" end="0"/>
                                            </p:txEl>
                                          </p:spTgt>
                                        </p:tgtEl>
                                        <p:attrNameLst>
                                          <p:attrName>style.visibility</p:attrName>
                                        </p:attrNameLst>
                                      </p:cBhvr>
                                      <p:to>
                                        <p:strVal val="visible"/>
                                      </p:to>
                                    </p:set>
                                    <p:animEffect transition="in" filter="fade">
                                      <p:cBhvr>
                                        <p:cTn id="148" dur="500"/>
                                        <p:tgtEl>
                                          <p:spTgt spid="124">
                                            <p:txEl>
                                              <p:pRg st="0" end="0"/>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124">
                                            <p:txEl>
                                              <p:pRg st="1" end="1"/>
                                            </p:txEl>
                                          </p:spTgt>
                                        </p:tgtEl>
                                        <p:attrNameLst>
                                          <p:attrName>style.visibility</p:attrName>
                                        </p:attrNameLst>
                                      </p:cBhvr>
                                      <p:to>
                                        <p:strVal val="visible"/>
                                      </p:to>
                                    </p:set>
                                    <p:animEffect transition="in" filter="fade">
                                      <p:cBhvr>
                                        <p:cTn id="153" dur="500"/>
                                        <p:tgtEl>
                                          <p:spTgt spid="124">
                                            <p:txEl>
                                              <p:pRg st="1" end="1"/>
                                            </p:txEl>
                                          </p:spTgt>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124">
                                            <p:txEl>
                                              <p:pRg st="2" end="2"/>
                                            </p:txEl>
                                          </p:spTgt>
                                        </p:tgtEl>
                                        <p:attrNameLst>
                                          <p:attrName>style.visibility</p:attrName>
                                        </p:attrNameLst>
                                      </p:cBhvr>
                                      <p:to>
                                        <p:strVal val="visible"/>
                                      </p:to>
                                    </p:set>
                                    <p:animEffect transition="in" filter="fade">
                                      <p:cBhvr>
                                        <p:cTn id="158" dur="500"/>
                                        <p:tgtEl>
                                          <p:spTgt spid="1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43" grpId="0" animBg="1"/>
      <p:bldP spid="83" grpId="0"/>
      <p:bldP spid="55" grpId="0" animBg="1"/>
      <p:bldP spid="57" grpId="0" animBg="1"/>
      <p:bldP spid="58" grpId="0" animBg="1"/>
      <p:bldP spid="59" grpId="0" animBg="1"/>
      <p:bldP spid="60" grpId="0" animBg="1"/>
      <p:bldP spid="61" grpId="0" animBg="1"/>
      <p:bldP spid="62" grpId="0" animBg="1"/>
      <p:bldP spid="64" grpId="0" animBg="1"/>
      <p:bldP spid="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4712725" y="454002"/>
            <a:ext cx="2766549"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建立</a:t>
            </a: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AC</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自动机</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12" name="图片 11">
            <a:extLst>
              <a:ext uri="{FF2B5EF4-FFF2-40B4-BE49-F238E27FC236}">
                <a16:creationId xmlns:a16="http://schemas.microsoft.com/office/drawing/2014/main" id="{F37B8EC3-5D53-4FCB-AA7F-62154689D261}"/>
              </a:ext>
            </a:extLst>
          </p:cNvPr>
          <p:cNvPicPr>
            <a:picLocks noChangeAspect="1"/>
          </p:cNvPicPr>
          <p:nvPr/>
        </p:nvPicPr>
        <p:blipFill>
          <a:blip r:embed="rId2">
            <a:extLst>
              <a:ext uri="{28A0092B-C50C-407E-A947-70E740481C1C}">
                <a14:useLocalDpi xmlns:a14="http://schemas.microsoft.com/office/drawing/2010/main" val="0"/>
              </a:ext>
            </a:extLst>
          </a:blip>
          <a:srcRect l="888" r="888"/>
          <a:stretch/>
        </p:blipFill>
        <p:spPr>
          <a:xfrm>
            <a:off x="6891899" y="216919"/>
            <a:ext cx="587375" cy="581381"/>
          </a:xfrm>
          <a:prstGeom prst="rect">
            <a:avLst/>
          </a:prstGeom>
        </p:spPr>
      </p:pic>
      <p:sp>
        <p:nvSpPr>
          <p:cNvPr id="13" name="文本框 12">
            <a:extLst>
              <a:ext uri="{FF2B5EF4-FFF2-40B4-BE49-F238E27FC236}">
                <a16:creationId xmlns:a16="http://schemas.microsoft.com/office/drawing/2014/main" id="{D66AC31D-7D30-4791-9EDF-097CAB350482}"/>
              </a:ext>
            </a:extLst>
          </p:cNvPr>
          <p:cNvSpPr txBox="1"/>
          <p:nvPr/>
        </p:nvSpPr>
        <p:spPr>
          <a:xfrm>
            <a:off x="192728" y="1000763"/>
            <a:ext cx="3394534"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根节点初始化</a:t>
            </a:r>
            <a:r>
              <a:rPr kumimoji="0" lang="en-US" altLang="zh-CN" sz="1800" b="0" i="0" u="none" strike="noStrike" kern="1200" cap="none" spc="200" normalizeH="0" baseline="0" noProof="0" dirty="0">
                <a:ln>
                  <a:noFill/>
                </a:ln>
                <a:solidFill>
                  <a:schemeClr val="tx1"/>
                </a:solidFill>
                <a:effectLst/>
                <a:uLnTx/>
                <a:uFillTx/>
                <a:latin typeface="+mn-lt"/>
                <a:ea typeface="+mn-ea"/>
                <a:cs typeface="+mn-ea"/>
                <a:sym typeface="+mn-lt"/>
              </a:rPr>
              <a:t>&amp;</a:t>
            </a: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建立字典树</a:t>
            </a:r>
          </a:p>
        </p:txBody>
      </p:sp>
      <p:sp>
        <p:nvSpPr>
          <p:cNvPr id="14" name="文本框 13">
            <a:extLst>
              <a:ext uri="{FF2B5EF4-FFF2-40B4-BE49-F238E27FC236}">
                <a16:creationId xmlns:a16="http://schemas.microsoft.com/office/drawing/2014/main" id="{2516BBF7-E7B6-4D4C-AA3A-DCEC133341DA}"/>
              </a:ext>
            </a:extLst>
          </p:cNvPr>
          <p:cNvSpPr txBox="1"/>
          <p:nvPr/>
        </p:nvSpPr>
        <p:spPr>
          <a:xfrm>
            <a:off x="6992465" y="1000763"/>
            <a:ext cx="3224549"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200" normalizeH="0" baseline="0" noProof="0" dirty="0">
                <a:ln>
                  <a:noFill/>
                </a:ln>
                <a:solidFill>
                  <a:schemeClr val="tx1"/>
                </a:solidFill>
                <a:effectLst/>
                <a:uLnTx/>
                <a:uFillTx/>
                <a:latin typeface="+mn-lt"/>
                <a:ea typeface="+mn-ea"/>
                <a:cs typeface="+mn-ea"/>
                <a:sym typeface="+mn-lt"/>
              </a:rPr>
              <a:t>BFS</a:t>
            </a: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建立</a:t>
            </a:r>
            <a:r>
              <a:rPr kumimoji="0" lang="en-US" altLang="zh-CN" sz="1800" b="0" i="0" u="none" strike="noStrike" kern="1200" cap="none" spc="200" normalizeH="0" baseline="0" noProof="0" dirty="0">
                <a:ln>
                  <a:noFill/>
                </a:ln>
                <a:solidFill>
                  <a:schemeClr val="tx1"/>
                </a:solidFill>
                <a:effectLst/>
                <a:uLnTx/>
                <a:uFillTx/>
                <a:latin typeface="+mn-lt"/>
                <a:ea typeface="+mn-ea"/>
                <a:cs typeface="+mn-ea"/>
                <a:sym typeface="+mn-lt"/>
              </a:rPr>
              <a:t>fail</a:t>
            </a: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指针</a:t>
            </a:r>
          </a:p>
        </p:txBody>
      </p:sp>
      <p:pic>
        <p:nvPicPr>
          <p:cNvPr id="16" name="图片 15">
            <a:extLst>
              <a:ext uri="{FF2B5EF4-FFF2-40B4-BE49-F238E27FC236}">
                <a16:creationId xmlns:a16="http://schemas.microsoft.com/office/drawing/2014/main" id="{3E14F9C3-03AE-41CD-8964-AFDD45DC8636}"/>
              </a:ext>
            </a:extLst>
          </p:cNvPr>
          <p:cNvPicPr>
            <a:picLocks noChangeAspect="1"/>
          </p:cNvPicPr>
          <p:nvPr/>
        </p:nvPicPr>
        <p:blipFill>
          <a:blip r:embed="rId3"/>
          <a:stretch>
            <a:fillRect/>
          </a:stretch>
        </p:blipFill>
        <p:spPr>
          <a:xfrm>
            <a:off x="428689" y="1389834"/>
            <a:ext cx="5162042" cy="4105358"/>
          </a:xfrm>
          <a:prstGeom prst="rect">
            <a:avLst/>
          </a:prstGeom>
        </p:spPr>
      </p:pic>
      <p:pic>
        <p:nvPicPr>
          <p:cNvPr id="7" name="图片 6">
            <a:extLst>
              <a:ext uri="{FF2B5EF4-FFF2-40B4-BE49-F238E27FC236}">
                <a16:creationId xmlns:a16="http://schemas.microsoft.com/office/drawing/2014/main" id="{0FA67E06-B361-40E0-8083-A463788B02EB}"/>
              </a:ext>
            </a:extLst>
          </p:cNvPr>
          <p:cNvPicPr>
            <a:picLocks noChangeAspect="1"/>
          </p:cNvPicPr>
          <p:nvPr/>
        </p:nvPicPr>
        <p:blipFill>
          <a:blip r:embed="rId4"/>
          <a:stretch>
            <a:fillRect/>
          </a:stretch>
        </p:blipFill>
        <p:spPr>
          <a:xfrm>
            <a:off x="5826692" y="1389834"/>
            <a:ext cx="5858285" cy="5292605"/>
          </a:xfrm>
          <a:prstGeom prst="rect">
            <a:avLst/>
          </a:prstGeom>
        </p:spPr>
      </p:pic>
    </p:spTree>
    <p:extLst>
      <p:ext uri="{BB962C8B-B14F-4D97-AF65-F5344CB8AC3E}">
        <p14:creationId xmlns:p14="http://schemas.microsoft.com/office/powerpoint/2010/main" val="37286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4712725" y="454002"/>
            <a:ext cx="2766549"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建立</a:t>
            </a: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AC</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自动机</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12" name="图片 11">
            <a:extLst>
              <a:ext uri="{FF2B5EF4-FFF2-40B4-BE49-F238E27FC236}">
                <a16:creationId xmlns:a16="http://schemas.microsoft.com/office/drawing/2014/main" id="{F37B8EC3-5D53-4FCB-AA7F-62154689D261}"/>
              </a:ext>
            </a:extLst>
          </p:cNvPr>
          <p:cNvPicPr>
            <a:picLocks noChangeAspect="1"/>
          </p:cNvPicPr>
          <p:nvPr/>
        </p:nvPicPr>
        <p:blipFill>
          <a:blip r:embed="rId2">
            <a:extLst>
              <a:ext uri="{28A0092B-C50C-407E-A947-70E740481C1C}">
                <a14:useLocalDpi xmlns:a14="http://schemas.microsoft.com/office/drawing/2010/main" val="0"/>
              </a:ext>
            </a:extLst>
          </a:blip>
          <a:srcRect l="888" r="888"/>
          <a:stretch/>
        </p:blipFill>
        <p:spPr>
          <a:xfrm>
            <a:off x="6891899" y="216919"/>
            <a:ext cx="587375" cy="581381"/>
          </a:xfrm>
          <a:prstGeom prst="rect">
            <a:avLst/>
          </a:prstGeom>
        </p:spPr>
      </p:pic>
      <p:sp>
        <p:nvSpPr>
          <p:cNvPr id="13" name="文本框 12">
            <a:extLst>
              <a:ext uri="{FF2B5EF4-FFF2-40B4-BE49-F238E27FC236}">
                <a16:creationId xmlns:a16="http://schemas.microsoft.com/office/drawing/2014/main" id="{D66AC31D-7D30-4791-9EDF-097CAB350482}"/>
              </a:ext>
            </a:extLst>
          </p:cNvPr>
          <p:cNvSpPr txBox="1"/>
          <p:nvPr/>
        </p:nvSpPr>
        <p:spPr>
          <a:xfrm>
            <a:off x="192728" y="1000763"/>
            <a:ext cx="3394534"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建树脚本</a:t>
            </a:r>
          </a:p>
        </p:txBody>
      </p:sp>
      <p:sp>
        <p:nvSpPr>
          <p:cNvPr id="14" name="文本框 13">
            <a:extLst>
              <a:ext uri="{FF2B5EF4-FFF2-40B4-BE49-F238E27FC236}">
                <a16:creationId xmlns:a16="http://schemas.microsoft.com/office/drawing/2014/main" id="{2516BBF7-E7B6-4D4C-AA3A-DCEC133341DA}"/>
              </a:ext>
            </a:extLst>
          </p:cNvPr>
          <p:cNvSpPr txBox="1"/>
          <p:nvPr/>
        </p:nvSpPr>
        <p:spPr>
          <a:xfrm>
            <a:off x="6992465" y="1000763"/>
            <a:ext cx="3224549"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800" b="0" dirty="0">
                <a:solidFill>
                  <a:schemeClr val="tx1"/>
                </a:solidFill>
                <a:latin typeface="+mn-lt"/>
                <a:ea typeface="+mn-ea"/>
                <a:cs typeface="+mn-ea"/>
                <a:sym typeface="+mn-lt"/>
              </a:rPr>
              <a:t>敏感词检测</a:t>
            </a:r>
            <a:endPar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endParaRPr>
          </a:p>
        </p:txBody>
      </p:sp>
      <p:pic>
        <p:nvPicPr>
          <p:cNvPr id="7" name="图片 6">
            <a:extLst>
              <a:ext uri="{FF2B5EF4-FFF2-40B4-BE49-F238E27FC236}">
                <a16:creationId xmlns:a16="http://schemas.microsoft.com/office/drawing/2014/main" id="{7DD7221A-C895-49B3-8904-6E5DAB618348}"/>
              </a:ext>
            </a:extLst>
          </p:cNvPr>
          <p:cNvPicPr>
            <a:picLocks noChangeAspect="1"/>
          </p:cNvPicPr>
          <p:nvPr/>
        </p:nvPicPr>
        <p:blipFill>
          <a:blip r:embed="rId3"/>
          <a:stretch>
            <a:fillRect/>
          </a:stretch>
        </p:blipFill>
        <p:spPr>
          <a:xfrm>
            <a:off x="421330" y="1402027"/>
            <a:ext cx="4609404" cy="2117834"/>
          </a:xfrm>
          <a:prstGeom prst="rect">
            <a:avLst/>
          </a:prstGeom>
        </p:spPr>
      </p:pic>
      <p:pic>
        <p:nvPicPr>
          <p:cNvPr id="9" name="图片 8">
            <a:extLst>
              <a:ext uri="{FF2B5EF4-FFF2-40B4-BE49-F238E27FC236}">
                <a16:creationId xmlns:a16="http://schemas.microsoft.com/office/drawing/2014/main" id="{8A8AA8B6-8999-4165-B4C4-DBB16BD28A5B}"/>
              </a:ext>
            </a:extLst>
          </p:cNvPr>
          <p:cNvPicPr>
            <a:picLocks noChangeAspect="1"/>
          </p:cNvPicPr>
          <p:nvPr/>
        </p:nvPicPr>
        <p:blipFill>
          <a:blip r:embed="rId4"/>
          <a:stretch>
            <a:fillRect/>
          </a:stretch>
        </p:blipFill>
        <p:spPr>
          <a:xfrm>
            <a:off x="5548993" y="1402027"/>
            <a:ext cx="6333775" cy="5139450"/>
          </a:xfrm>
          <a:prstGeom prst="rect">
            <a:avLst/>
          </a:prstGeom>
        </p:spPr>
      </p:pic>
      <p:sp>
        <p:nvSpPr>
          <p:cNvPr id="15" name="文本框 14">
            <a:extLst>
              <a:ext uri="{FF2B5EF4-FFF2-40B4-BE49-F238E27FC236}">
                <a16:creationId xmlns:a16="http://schemas.microsoft.com/office/drawing/2014/main" id="{D21E4191-D562-4CFB-8D25-9760F98411CC}"/>
              </a:ext>
            </a:extLst>
          </p:cNvPr>
          <p:cNvSpPr txBox="1"/>
          <p:nvPr/>
        </p:nvSpPr>
        <p:spPr>
          <a:xfrm>
            <a:off x="181824" y="3604957"/>
            <a:ext cx="3394534"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测试脚本</a:t>
            </a:r>
          </a:p>
        </p:txBody>
      </p:sp>
      <p:pic>
        <p:nvPicPr>
          <p:cNvPr id="11" name="图片 10">
            <a:extLst>
              <a:ext uri="{FF2B5EF4-FFF2-40B4-BE49-F238E27FC236}">
                <a16:creationId xmlns:a16="http://schemas.microsoft.com/office/drawing/2014/main" id="{05BDCB63-F04F-4951-87D0-4F7DA68B17BE}"/>
              </a:ext>
            </a:extLst>
          </p:cNvPr>
          <p:cNvPicPr>
            <a:picLocks noChangeAspect="1"/>
          </p:cNvPicPr>
          <p:nvPr/>
        </p:nvPicPr>
        <p:blipFill>
          <a:blip r:embed="rId5"/>
          <a:stretch>
            <a:fillRect/>
          </a:stretch>
        </p:blipFill>
        <p:spPr>
          <a:xfrm>
            <a:off x="421330" y="4015124"/>
            <a:ext cx="4257143" cy="809524"/>
          </a:xfrm>
          <a:prstGeom prst="rect">
            <a:avLst/>
          </a:prstGeom>
        </p:spPr>
      </p:pic>
      <p:sp>
        <p:nvSpPr>
          <p:cNvPr id="19" name="文本框 18">
            <a:extLst>
              <a:ext uri="{FF2B5EF4-FFF2-40B4-BE49-F238E27FC236}">
                <a16:creationId xmlns:a16="http://schemas.microsoft.com/office/drawing/2014/main" id="{2EC3A111-8C30-419D-B813-F09554F9BB2C}"/>
              </a:ext>
            </a:extLst>
          </p:cNvPr>
          <p:cNvSpPr txBox="1"/>
          <p:nvPr/>
        </p:nvSpPr>
        <p:spPr>
          <a:xfrm>
            <a:off x="181824" y="4915884"/>
            <a:ext cx="3394534"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测试脚本</a:t>
            </a:r>
          </a:p>
        </p:txBody>
      </p:sp>
      <p:pic>
        <p:nvPicPr>
          <p:cNvPr id="21" name="图片 20">
            <a:extLst>
              <a:ext uri="{FF2B5EF4-FFF2-40B4-BE49-F238E27FC236}">
                <a16:creationId xmlns:a16="http://schemas.microsoft.com/office/drawing/2014/main" id="{DEC277A3-9B71-4E87-A7F8-4ED9421FB803}"/>
              </a:ext>
            </a:extLst>
          </p:cNvPr>
          <p:cNvPicPr>
            <a:picLocks noChangeAspect="1"/>
          </p:cNvPicPr>
          <p:nvPr/>
        </p:nvPicPr>
        <p:blipFill>
          <a:blip r:embed="rId6"/>
          <a:stretch>
            <a:fillRect/>
          </a:stretch>
        </p:blipFill>
        <p:spPr>
          <a:xfrm>
            <a:off x="738343" y="5390799"/>
            <a:ext cx="2485714" cy="523810"/>
          </a:xfrm>
          <a:prstGeom prst="rect">
            <a:avLst/>
          </a:prstGeom>
        </p:spPr>
      </p:pic>
    </p:spTree>
    <p:extLst>
      <p:ext uri="{BB962C8B-B14F-4D97-AF65-F5344CB8AC3E}">
        <p14:creationId xmlns:p14="http://schemas.microsoft.com/office/powerpoint/2010/main" val="377006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3922664" y="454612"/>
            <a:ext cx="3262922"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AC</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自动机的优势劣势</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cxnSp>
        <p:nvCxnSpPr>
          <p:cNvPr id="7" name="直接连接符 6">
            <a:extLst>
              <a:ext uri="{FF2B5EF4-FFF2-40B4-BE49-F238E27FC236}">
                <a16:creationId xmlns:a16="http://schemas.microsoft.com/office/drawing/2014/main" id="{EDBC70A9-41B1-4B91-8DBE-64AD966CC3A0}"/>
              </a:ext>
            </a:extLst>
          </p:cNvPr>
          <p:cNvCxnSpPr/>
          <p:nvPr/>
        </p:nvCxnSpPr>
        <p:spPr>
          <a:xfrm>
            <a:off x="-47625" y="3536950"/>
            <a:ext cx="12239625" cy="0"/>
          </a:xfrm>
          <a:prstGeom prst="line">
            <a:avLst/>
          </a:prstGeom>
          <a:ln w="19050">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32D546EF-8D2E-4CB9-BEC0-47F8773A463D}"/>
              </a:ext>
            </a:extLst>
          </p:cNvPr>
          <p:cNvGrpSpPr/>
          <p:nvPr/>
        </p:nvGrpSpPr>
        <p:grpSpPr>
          <a:xfrm flipV="1">
            <a:off x="1178133" y="3998799"/>
            <a:ext cx="1103033" cy="1101687"/>
            <a:chOff x="3271088" y="659003"/>
            <a:chExt cx="1511154" cy="1509310"/>
          </a:xfrm>
        </p:grpSpPr>
        <p:sp>
          <p:nvSpPr>
            <p:cNvPr id="9" name="矩形: 圆角 8">
              <a:extLst>
                <a:ext uri="{FF2B5EF4-FFF2-40B4-BE49-F238E27FC236}">
                  <a16:creationId xmlns:a16="http://schemas.microsoft.com/office/drawing/2014/main" id="{79C6A4BD-62C8-4AE7-8FE6-317A8426BBCF}"/>
                </a:ext>
              </a:extLst>
            </p:cNvPr>
            <p:cNvSpPr/>
            <p:nvPr/>
          </p:nvSpPr>
          <p:spPr>
            <a:xfrm rot="2700000" flipV="1">
              <a:off x="3272010" y="658081"/>
              <a:ext cx="1509310" cy="1511154"/>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圆角 9">
              <a:extLst>
                <a:ext uri="{FF2B5EF4-FFF2-40B4-BE49-F238E27FC236}">
                  <a16:creationId xmlns:a16="http://schemas.microsoft.com/office/drawing/2014/main" id="{B1835F28-28EE-43BB-BE47-E3B7ED8B43AA}"/>
                </a:ext>
              </a:extLst>
            </p:cNvPr>
            <p:cNvSpPr/>
            <p:nvPr/>
          </p:nvSpPr>
          <p:spPr>
            <a:xfrm rot="27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1" name="speech-bubble-with-lines_17127">
            <a:extLst>
              <a:ext uri="{FF2B5EF4-FFF2-40B4-BE49-F238E27FC236}">
                <a16:creationId xmlns:a16="http://schemas.microsoft.com/office/drawing/2014/main" id="{C58858F6-450C-4311-A269-AF35DA29F4FA}"/>
              </a:ext>
            </a:extLst>
          </p:cNvPr>
          <p:cNvSpPr>
            <a:spLocks noChangeAspect="1"/>
          </p:cNvSpPr>
          <p:nvPr/>
        </p:nvSpPr>
        <p:spPr bwMode="auto">
          <a:xfrm>
            <a:off x="1520127" y="4399116"/>
            <a:ext cx="419044" cy="302397"/>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rgbClr val="E09085"/>
          </a:solidFill>
          <a:ln>
            <a:noFill/>
          </a:ln>
        </p:spPr>
        <p:txBody>
          <a:bodyPr/>
          <a:lstStyle/>
          <a:p>
            <a:endParaRPr lang="zh-CN" altLang="en-US">
              <a:cs typeface="+mn-ea"/>
              <a:sym typeface="+mn-lt"/>
            </a:endParaRPr>
          </a:p>
        </p:txBody>
      </p:sp>
      <p:grpSp>
        <p:nvGrpSpPr>
          <p:cNvPr id="12" name="组合 11">
            <a:extLst>
              <a:ext uri="{FF2B5EF4-FFF2-40B4-BE49-F238E27FC236}">
                <a16:creationId xmlns:a16="http://schemas.microsoft.com/office/drawing/2014/main" id="{04559C10-1100-4406-9237-A7373002B565}"/>
              </a:ext>
            </a:extLst>
          </p:cNvPr>
          <p:cNvGrpSpPr/>
          <p:nvPr/>
        </p:nvGrpSpPr>
        <p:grpSpPr>
          <a:xfrm>
            <a:off x="4311265" y="2041544"/>
            <a:ext cx="1101687" cy="1100514"/>
            <a:chOff x="3264459" y="671696"/>
            <a:chExt cx="1509310" cy="1507704"/>
          </a:xfrm>
        </p:grpSpPr>
        <p:sp>
          <p:nvSpPr>
            <p:cNvPr id="13" name="矩形: 圆角 12">
              <a:extLst>
                <a:ext uri="{FF2B5EF4-FFF2-40B4-BE49-F238E27FC236}">
                  <a16:creationId xmlns:a16="http://schemas.microsoft.com/office/drawing/2014/main" id="{FB03A2D3-9F2E-44BF-B2DB-8E883ED78286}"/>
                </a:ext>
              </a:extLst>
            </p:cNvPr>
            <p:cNvSpPr/>
            <p:nvPr/>
          </p:nvSpPr>
          <p:spPr>
            <a:xfrm rot="18900000" flipV="1">
              <a:off x="3264459" y="671696"/>
              <a:ext cx="1509310" cy="1507704"/>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4" name="矩形: 圆角 13">
              <a:extLst>
                <a:ext uri="{FF2B5EF4-FFF2-40B4-BE49-F238E27FC236}">
                  <a16:creationId xmlns:a16="http://schemas.microsoft.com/office/drawing/2014/main" id="{B360980B-B236-4903-9BDF-B6B0F6957E01}"/>
                </a:ext>
              </a:extLst>
            </p:cNvPr>
            <p:cNvSpPr/>
            <p:nvPr/>
          </p:nvSpPr>
          <p:spPr>
            <a:xfrm rot="189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15" name="speech-bubble-with-lines_17127">
            <a:extLst>
              <a:ext uri="{FF2B5EF4-FFF2-40B4-BE49-F238E27FC236}">
                <a16:creationId xmlns:a16="http://schemas.microsoft.com/office/drawing/2014/main" id="{9E4A85AA-168B-443B-AA5C-D0D479FB5B69}"/>
              </a:ext>
            </a:extLst>
          </p:cNvPr>
          <p:cNvSpPr>
            <a:spLocks noChangeAspect="1"/>
          </p:cNvSpPr>
          <p:nvPr/>
        </p:nvSpPr>
        <p:spPr bwMode="auto">
          <a:xfrm>
            <a:off x="4673968" y="2385407"/>
            <a:ext cx="387304" cy="419043"/>
          </a:xfrm>
          <a:custGeom>
            <a:avLst/>
            <a:gdLst>
              <a:gd name="connsiteX0" fmla="*/ 14361 w 560767"/>
              <a:gd name="connsiteY0" fmla="*/ 152139 h 606722"/>
              <a:gd name="connsiteX1" fmla="*/ 28606 w 560767"/>
              <a:gd name="connsiteY1" fmla="*/ 166369 h 606722"/>
              <a:gd name="connsiteX2" fmla="*/ 28606 w 560767"/>
              <a:gd name="connsiteY2" fmla="*/ 191804 h 606722"/>
              <a:gd name="connsiteX3" fmla="*/ 14361 w 560767"/>
              <a:gd name="connsiteY3" fmla="*/ 206122 h 606722"/>
              <a:gd name="connsiteX4" fmla="*/ 27 w 560767"/>
              <a:gd name="connsiteY4" fmla="*/ 191804 h 606722"/>
              <a:gd name="connsiteX5" fmla="*/ 27 w 560767"/>
              <a:gd name="connsiteY5" fmla="*/ 166369 h 606722"/>
              <a:gd name="connsiteX6" fmla="*/ 14361 w 560767"/>
              <a:gd name="connsiteY6" fmla="*/ 152139 h 606722"/>
              <a:gd name="connsiteX7" fmla="*/ 540496 w 560767"/>
              <a:gd name="connsiteY7" fmla="*/ 115445 h 606722"/>
              <a:gd name="connsiteX8" fmla="*/ 554741 w 560767"/>
              <a:gd name="connsiteY8" fmla="*/ 129745 h 606722"/>
              <a:gd name="connsiteX9" fmla="*/ 554741 w 560767"/>
              <a:gd name="connsiteY9" fmla="*/ 155147 h 606722"/>
              <a:gd name="connsiteX10" fmla="*/ 540496 w 560767"/>
              <a:gd name="connsiteY10" fmla="*/ 169357 h 606722"/>
              <a:gd name="connsiteX11" fmla="*/ 526162 w 560767"/>
              <a:gd name="connsiteY11" fmla="*/ 155147 h 606722"/>
              <a:gd name="connsiteX12" fmla="*/ 526162 w 560767"/>
              <a:gd name="connsiteY12" fmla="*/ 129745 h 606722"/>
              <a:gd name="connsiteX13" fmla="*/ 540496 w 560767"/>
              <a:gd name="connsiteY13" fmla="*/ 115445 h 606722"/>
              <a:gd name="connsiteX14" fmla="*/ 349092 w 560767"/>
              <a:gd name="connsiteY14" fmla="*/ 108879 h 606722"/>
              <a:gd name="connsiteX15" fmla="*/ 374190 w 560767"/>
              <a:gd name="connsiteY15" fmla="*/ 149848 h 606722"/>
              <a:gd name="connsiteX16" fmla="*/ 408366 w 560767"/>
              <a:gd name="connsiteY16" fmla="*/ 321364 h 606722"/>
              <a:gd name="connsiteX17" fmla="*/ 480279 w 560767"/>
              <a:gd name="connsiteY17" fmla="*/ 301191 h 606722"/>
              <a:gd name="connsiteX18" fmla="*/ 529319 w 560767"/>
              <a:gd name="connsiteY18" fmla="*/ 310167 h 606722"/>
              <a:gd name="connsiteX19" fmla="*/ 454024 w 560767"/>
              <a:gd name="connsiteY19" fmla="*/ 168510 h 606722"/>
              <a:gd name="connsiteX20" fmla="*/ 349092 w 560767"/>
              <a:gd name="connsiteY20" fmla="*/ 108879 h 606722"/>
              <a:gd name="connsiteX21" fmla="*/ 211763 w 560767"/>
              <a:gd name="connsiteY21" fmla="*/ 108879 h 606722"/>
              <a:gd name="connsiteX22" fmla="*/ 106920 w 560767"/>
              <a:gd name="connsiteY22" fmla="*/ 168421 h 606722"/>
              <a:gd name="connsiteX23" fmla="*/ 31447 w 560767"/>
              <a:gd name="connsiteY23" fmla="*/ 309989 h 606722"/>
              <a:gd name="connsiteX24" fmla="*/ 80220 w 560767"/>
              <a:gd name="connsiteY24" fmla="*/ 301191 h 606722"/>
              <a:gd name="connsiteX25" fmla="*/ 152400 w 560767"/>
              <a:gd name="connsiteY25" fmla="*/ 321631 h 606722"/>
              <a:gd name="connsiteX26" fmla="*/ 186576 w 560767"/>
              <a:gd name="connsiteY26" fmla="*/ 149848 h 606722"/>
              <a:gd name="connsiteX27" fmla="*/ 211763 w 560767"/>
              <a:gd name="connsiteY27" fmla="*/ 108879 h 606722"/>
              <a:gd name="connsiteX28" fmla="*/ 279315 w 560767"/>
              <a:gd name="connsiteY28" fmla="*/ 99459 h 606722"/>
              <a:gd name="connsiteX29" fmla="*/ 212475 w 560767"/>
              <a:gd name="connsiteY29" fmla="*/ 162023 h 606722"/>
              <a:gd name="connsiteX30" fmla="*/ 181058 w 560767"/>
              <a:gd name="connsiteY30" fmla="*/ 323408 h 606722"/>
              <a:gd name="connsiteX31" fmla="*/ 181058 w 560767"/>
              <a:gd name="connsiteY31" fmla="*/ 326252 h 606722"/>
              <a:gd name="connsiteX32" fmla="*/ 280383 w 560767"/>
              <a:gd name="connsiteY32" fmla="*/ 301191 h 606722"/>
              <a:gd name="connsiteX33" fmla="*/ 379975 w 560767"/>
              <a:gd name="connsiteY33" fmla="*/ 326163 h 606722"/>
              <a:gd name="connsiteX34" fmla="*/ 379797 w 560767"/>
              <a:gd name="connsiteY34" fmla="*/ 323408 h 606722"/>
              <a:gd name="connsiteX35" fmla="*/ 348291 w 560767"/>
              <a:gd name="connsiteY35" fmla="*/ 162023 h 606722"/>
              <a:gd name="connsiteX36" fmla="*/ 281451 w 560767"/>
              <a:gd name="connsiteY36" fmla="*/ 99459 h 606722"/>
              <a:gd name="connsiteX37" fmla="*/ 280383 w 560767"/>
              <a:gd name="connsiteY37" fmla="*/ 99459 h 606722"/>
              <a:gd name="connsiteX38" fmla="*/ 279315 w 560767"/>
              <a:gd name="connsiteY38" fmla="*/ 99459 h 606722"/>
              <a:gd name="connsiteX39" fmla="*/ 280383 w 560767"/>
              <a:gd name="connsiteY39" fmla="*/ 38317 h 606722"/>
              <a:gd name="connsiteX40" fmla="*/ 294712 w 560767"/>
              <a:gd name="connsiteY40" fmla="*/ 52625 h 606722"/>
              <a:gd name="connsiteX41" fmla="*/ 294712 w 560767"/>
              <a:gd name="connsiteY41" fmla="*/ 71199 h 606722"/>
              <a:gd name="connsiteX42" fmla="*/ 473693 w 560767"/>
              <a:gd name="connsiteY42" fmla="*/ 147804 h 606722"/>
              <a:gd name="connsiteX43" fmla="*/ 560736 w 560767"/>
              <a:gd name="connsiteY43" fmla="*/ 333806 h 606722"/>
              <a:gd name="connsiteX44" fmla="*/ 553794 w 560767"/>
              <a:gd name="connsiteY44" fmla="*/ 347048 h 606722"/>
              <a:gd name="connsiteX45" fmla="*/ 538842 w 560767"/>
              <a:gd name="connsiteY45" fmla="*/ 346781 h 606722"/>
              <a:gd name="connsiteX46" fmla="*/ 480279 w 560767"/>
              <a:gd name="connsiteY46" fmla="*/ 329718 h 606722"/>
              <a:gd name="connsiteX47" fmla="*/ 403382 w 560767"/>
              <a:gd name="connsiteY47" fmla="*/ 361444 h 606722"/>
              <a:gd name="connsiteX48" fmla="*/ 384959 w 560767"/>
              <a:gd name="connsiteY48" fmla="*/ 362955 h 606722"/>
              <a:gd name="connsiteX49" fmla="*/ 293199 w 560767"/>
              <a:gd name="connsiteY49" fmla="*/ 330162 h 606722"/>
              <a:gd name="connsiteX50" fmla="*/ 293199 w 560767"/>
              <a:gd name="connsiteY50" fmla="*/ 549757 h 606722"/>
              <a:gd name="connsiteX51" fmla="*/ 321679 w 560767"/>
              <a:gd name="connsiteY51" fmla="*/ 578106 h 606722"/>
              <a:gd name="connsiteX52" fmla="*/ 350160 w 560767"/>
              <a:gd name="connsiteY52" fmla="*/ 549757 h 606722"/>
              <a:gd name="connsiteX53" fmla="*/ 364489 w 560767"/>
              <a:gd name="connsiteY53" fmla="*/ 535449 h 606722"/>
              <a:gd name="connsiteX54" fmla="*/ 378729 w 560767"/>
              <a:gd name="connsiteY54" fmla="*/ 549757 h 606722"/>
              <a:gd name="connsiteX55" fmla="*/ 321679 w 560767"/>
              <a:gd name="connsiteY55" fmla="*/ 606722 h 606722"/>
              <a:gd name="connsiteX56" fmla="*/ 264630 w 560767"/>
              <a:gd name="connsiteY56" fmla="*/ 549757 h 606722"/>
              <a:gd name="connsiteX57" fmla="*/ 264630 w 560767"/>
              <a:gd name="connsiteY57" fmla="*/ 330429 h 606722"/>
              <a:gd name="connsiteX58" fmla="*/ 175896 w 560767"/>
              <a:gd name="connsiteY58" fmla="*/ 363044 h 606722"/>
              <a:gd name="connsiteX59" fmla="*/ 175629 w 560767"/>
              <a:gd name="connsiteY59" fmla="*/ 363222 h 606722"/>
              <a:gd name="connsiteX60" fmla="*/ 175362 w 560767"/>
              <a:gd name="connsiteY60" fmla="*/ 363399 h 606722"/>
              <a:gd name="connsiteX61" fmla="*/ 167352 w 560767"/>
              <a:gd name="connsiteY61" fmla="*/ 365799 h 606722"/>
              <a:gd name="connsiteX62" fmla="*/ 156850 w 560767"/>
              <a:gd name="connsiteY62" fmla="*/ 361178 h 606722"/>
              <a:gd name="connsiteX63" fmla="*/ 80220 w 560767"/>
              <a:gd name="connsiteY63" fmla="*/ 329718 h 606722"/>
              <a:gd name="connsiteX64" fmla="*/ 22013 w 560767"/>
              <a:gd name="connsiteY64" fmla="*/ 346514 h 606722"/>
              <a:gd name="connsiteX65" fmla="*/ 7061 w 560767"/>
              <a:gd name="connsiteY65" fmla="*/ 346781 h 606722"/>
              <a:gd name="connsiteX66" fmla="*/ 30 w 560767"/>
              <a:gd name="connsiteY66" fmla="*/ 333628 h 606722"/>
              <a:gd name="connsiteX67" fmla="*/ 87251 w 560767"/>
              <a:gd name="connsiteY67" fmla="*/ 147715 h 606722"/>
              <a:gd name="connsiteX68" fmla="*/ 266143 w 560767"/>
              <a:gd name="connsiteY68" fmla="*/ 71199 h 606722"/>
              <a:gd name="connsiteX69" fmla="*/ 266143 w 560767"/>
              <a:gd name="connsiteY69" fmla="*/ 52625 h 606722"/>
              <a:gd name="connsiteX70" fmla="*/ 280383 w 560767"/>
              <a:gd name="connsiteY70" fmla="*/ 38317 h 606722"/>
              <a:gd name="connsiteX71" fmla="*/ 398651 w 560767"/>
              <a:gd name="connsiteY71" fmla="*/ 12702 h 606722"/>
              <a:gd name="connsiteX72" fmla="*/ 412976 w 560767"/>
              <a:gd name="connsiteY72" fmla="*/ 27021 h 606722"/>
              <a:gd name="connsiteX73" fmla="*/ 412976 w 560767"/>
              <a:gd name="connsiteY73" fmla="*/ 52456 h 606722"/>
              <a:gd name="connsiteX74" fmla="*/ 398651 w 560767"/>
              <a:gd name="connsiteY74" fmla="*/ 66685 h 606722"/>
              <a:gd name="connsiteX75" fmla="*/ 384326 w 560767"/>
              <a:gd name="connsiteY75" fmla="*/ 52456 h 606722"/>
              <a:gd name="connsiteX76" fmla="*/ 384326 w 560767"/>
              <a:gd name="connsiteY76" fmla="*/ 27021 h 606722"/>
              <a:gd name="connsiteX77" fmla="*/ 398651 w 560767"/>
              <a:gd name="connsiteY77" fmla="*/ 12702 h 606722"/>
              <a:gd name="connsiteX78" fmla="*/ 134736 w 560767"/>
              <a:gd name="connsiteY78" fmla="*/ 0 h 606722"/>
              <a:gd name="connsiteX79" fmla="*/ 149061 w 560767"/>
              <a:gd name="connsiteY79" fmla="*/ 14300 h 606722"/>
              <a:gd name="connsiteX80" fmla="*/ 149061 w 560767"/>
              <a:gd name="connsiteY80" fmla="*/ 39702 h 606722"/>
              <a:gd name="connsiteX81" fmla="*/ 134736 w 560767"/>
              <a:gd name="connsiteY81" fmla="*/ 53912 h 606722"/>
              <a:gd name="connsiteX82" fmla="*/ 120411 w 560767"/>
              <a:gd name="connsiteY82" fmla="*/ 39702 h 606722"/>
              <a:gd name="connsiteX83" fmla="*/ 120411 w 560767"/>
              <a:gd name="connsiteY83" fmla="*/ 14300 h 606722"/>
              <a:gd name="connsiteX84" fmla="*/ 134736 w 560767"/>
              <a:gd name="connsiteY8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60767" h="606722">
                <a:moveTo>
                  <a:pt x="14361" y="152139"/>
                </a:moveTo>
                <a:cubicBezTo>
                  <a:pt x="22196" y="152139"/>
                  <a:pt x="28606" y="158543"/>
                  <a:pt x="28606" y="166369"/>
                </a:cubicBezTo>
                <a:lnTo>
                  <a:pt x="28606" y="191804"/>
                </a:lnTo>
                <a:cubicBezTo>
                  <a:pt x="28606" y="199719"/>
                  <a:pt x="22196" y="206122"/>
                  <a:pt x="14361" y="206122"/>
                </a:cubicBezTo>
                <a:cubicBezTo>
                  <a:pt x="6437" y="206122"/>
                  <a:pt x="27" y="199719"/>
                  <a:pt x="27" y="191804"/>
                </a:cubicBezTo>
                <a:lnTo>
                  <a:pt x="27" y="166369"/>
                </a:lnTo>
                <a:cubicBezTo>
                  <a:pt x="27" y="158543"/>
                  <a:pt x="6437" y="152139"/>
                  <a:pt x="14361" y="152139"/>
                </a:cubicBezTo>
                <a:close/>
                <a:moveTo>
                  <a:pt x="540496" y="115445"/>
                </a:moveTo>
                <a:cubicBezTo>
                  <a:pt x="548331" y="115445"/>
                  <a:pt x="554741" y="121840"/>
                  <a:pt x="554741" y="129745"/>
                </a:cubicBezTo>
                <a:lnTo>
                  <a:pt x="554741" y="155147"/>
                </a:lnTo>
                <a:cubicBezTo>
                  <a:pt x="554741" y="163051"/>
                  <a:pt x="548331" y="169357"/>
                  <a:pt x="540496" y="169357"/>
                </a:cubicBezTo>
                <a:cubicBezTo>
                  <a:pt x="532572" y="169357"/>
                  <a:pt x="526162" y="163051"/>
                  <a:pt x="526162" y="155147"/>
                </a:cubicBezTo>
                <a:lnTo>
                  <a:pt x="526162" y="129745"/>
                </a:lnTo>
                <a:cubicBezTo>
                  <a:pt x="526162" y="121840"/>
                  <a:pt x="532572" y="115445"/>
                  <a:pt x="540496" y="115445"/>
                </a:cubicBezTo>
                <a:close/>
                <a:moveTo>
                  <a:pt x="349092" y="108879"/>
                </a:moveTo>
                <a:cubicBezTo>
                  <a:pt x="358259" y="120254"/>
                  <a:pt x="366714" y="133940"/>
                  <a:pt x="374190" y="149848"/>
                </a:cubicBezTo>
                <a:cubicBezTo>
                  <a:pt x="395995" y="196148"/>
                  <a:pt x="408099" y="256935"/>
                  <a:pt x="408366" y="321364"/>
                </a:cubicBezTo>
                <a:cubicBezTo>
                  <a:pt x="429816" y="308212"/>
                  <a:pt x="454469" y="301191"/>
                  <a:pt x="480279" y="301191"/>
                </a:cubicBezTo>
                <a:cubicBezTo>
                  <a:pt x="497189" y="301191"/>
                  <a:pt x="513744" y="304213"/>
                  <a:pt x="529319" y="310167"/>
                </a:cubicBezTo>
                <a:cubicBezTo>
                  <a:pt x="520508" y="256224"/>
                  <a:pt x="494252" y="206635"/>
                  <a:pt x="454024" y="168510"/>
                </a:cubicBezTo>
                <a:cubicBezTo>
                  <a:pt x="424031" y="140161"/>
                  <a:pt x="387985" y="119899"/>
                  <a:pt x="349092" y="108879"/>
                </a:cubicBezTo>
                <a:close/>
                <a:moveTo>
                  <a:pt x="211763" y="108879"/>
                </a:moveTo>
                <a:cubicBezTo>
                  <a:pt x="172781" y="119810"/>
                  <a:pt x="136824" y="140072"/>
                  <a:pt x="106920" y="168421"/>
                </a:cubicBezTo>
                <a:cubicBezTo>
                  <a:pt x="66603" y="206546"/>
                  <a:pt x="40347" y="256135"/>
                  <a:pt x="31447" y="309989"/>
                </a:cubicBezTo>
                <a:cubicBezTo>
                  <a:pt x="46934" y="304213"/>
                  <a:pt x="63399" y="301191"/>
                  <a:pt x="80220" y="301191"/>
                </a:cubicBezTo>
                <a:cubicBezTo>
                  <a:pt x="106119" y="301191"/>
                  <a:pt x="130950" y="308301"/>
                  <a:pt x="152400" y="321631"/>
                </a:cubicBezTo>
                <a:cubicBezTo>
                  <a:pt x="152667" y="257112"/>
                  <a:pt x="164771" y="196148"/>
                  <a:pt x="186576" y="149848"/>
                </a:cubicBezTo>
                <a:cubicBezTo>
                  <a:pt x="194141" y="133940"/>
                  <a:pt x="202596" y="120254"/>
                  <a:pt x="211763" y="108879"/>
                </a:cubicBezTo>
                <a:close/>
                <a:moveTo>
                  <a:pt x="279315" y="99459"/>
                </a:moveTo>
                <a:cubicBezTo>
                  <a:pt x="255285" y="100081"/>
                  <a:pt x="230898" y="122920"/>
                  <a:pt x="212475" y="162023"/>
                </a:cubicBezTo>
                <a:cubicBezTo>
                  <a:pt x="192183" y="205035"/>
                  <a:pt x="181058" y="262356"/>
                  <a:pt x="181058" y="323408"/>
                </a:cubicBezTo>
                <a:cubicBezTo>
                  <a:pt x="181058" y="324386"/>
                  <a:pt x="181058" y="325275"/>
                  <a:pt x="181058" y="326252"/>
                </a:cubicBezTo>
                <a:cubicBezTo>
                  <a:pt x="211407" y="309723"/>
                  <a:pt x="245317" y="301191"/>
                  <a:pt x="280383" y="301191"/>
                </a:cubicBezTo>
                <a:cubicBezTo>
                  <a:pt x="315627" y="301191"/>
                  <a:pt x="349626" y="309723"/>
                  <a:pt x="379975" y="326163"/>
                </a:cubicBezTo>
                <a:cubicBezTo>
                  <a:pt x="379797" y="325364"/>
                  <a:pt x="379797" y="324475"/>
                  <a:pt x="379797" y="323408"/>
                </a:cubicBezTo>
                <a:cubicBezTo>
                  <a:pt x="379797" y="262356"/>
                  <a:pt x="368583" y="205035"/>
                  <a:pt x="348291" y="162023"/>
                </a:cubicBezTo>
                <a:cubicBezTo>
                  <a:pt x="329868" y="122920"/>
                  <a:pt x="305481" y="100081"/>
                  <a:pt x="281451" y="99459"/>
                </a:cubicBezTo>
                <a:cubicBezTo>
                  <a:pt x="281095" y="99459"/>
                  <a:pt x="280739" y="99459"/>
                  <a:pt x="280383" y="99459"/>
                </a:cubicBezTo>
                <a:cubicBezTo>
                  <a:pt x="280027" y="99459"/>
                  <a:pt x="279671" y="99459"/>
                  <a:pt x="279315" y="99459"/>
                </a:cubicBezTo>
                <a:close/>
                <a:moveTo>
                  <a:pt x="280383" y="38317"/>
                </a:moveTo>
                <a:cubicBezTo>
                  <a:pt x="288304" y="38317"/>
                  <a:pt x="294712" y="44716"/>
                  <a:pt x="294712" y="52625"/>
                </a:cubicBezTo>
                <a:lnTo>
                  <a:pt x="294712" y="71199"/>
                </a:lnTo>
                <a:cubicBezTo>
                  <a:pt x="361641" y="74576"/>
                  <a:pt x="424832" y="101503"/>
                  <a:pt x="473693" y="147804"/>
                </a:cubicBezTo>
                <a:cubicBezTo>
                  <a:pt x="525492" y="196859"/>
                  <a:pt x="556375" y="262889"/>
                  <a:pt x="560736" y="333806"/>
                </a:cubicBezTo>
                <a:cubicBezTo>
                  <a:pt x="561092" y="339227"/>
                  <a:pt x="558422" y="344293"/>
                  <a:pt x="553794" y="347048"/>
                </a:cubicBezTo>
                <a:cubicBezTo>
                  <a:pt x="549077" y="349714"/>
                  <a:pt x="543381" y="349625"/>
                  <a:pt x="538842" y="346781"/>
                </a:cubicBezTo>
                <a:cubicBezTo>
                  <a:pt x="521309" y="335583"/>
                  <a:pt x="501105" y="329718"/>
                  <a:pt x="480279" y="329718"/>
                </a:cubicBezTo>
                <a:cubicBezTo>
                  <a:pt x="451265" y="329718"/>
                  <a:pt x="423942" y="341004"/>
                  <a:pt x="403382" y="361444"/>
                </a:cubicBezTo>
                <a:cubicBezTo>
                  <a:pt x="398398" y="366332"/>
                  <a:pt x="390655" y="366954"/>
                  <a:pt x="384959" y="362955"/>
                </a:cubicBezTo>
                <a:cubicBezTo>
                  <a:pt x="357903" y="343671"/>
                  <a:pt x="326396" y="332473"/>
                  <a:pt x="293199" y="330162"/>
                </a:cubicBezTo>
                <a:lnTo>
                  <a:pt x="293199" y="549757"/>
                </a:lnTo>
                <a:cubicBezTo>
                  <a:pt x="293199" y="565398"/>
                  <a:pt x="306015" y="578106"/>
                  <a:pt x="321679" y="578106"/>
                </a:cubicBezTo>
                <a:cubicBezTo>
                  <a:pt x="337344" y="578106"/>
                  <a:pt x="350160" y="565398"/>
                  <a:pt x="350160" y="549757"/>
                </a:cubicBezTo>
                <a:cubicBezTo>
                  <a:pt x="350160" y="541848"/>
                  <a:pt x="356568" y="535449"/>
                  <a:pt x="364489" y="535449"/>
                </a:cubicBezTo>
                <a:cubicBezTo>
                  <a:pt x="372321" y="535449"/>
                  <a:pt x="378729" y="541848"/>
                  <a:pt x="378729" y="549757"/>
                </a:cubicBezTo>
                <a:cubicBezTo>
                  <a:pt x="378729" y="581128"/>
                  <a:pt x="353186" y="606722"/>
                  <a:pt x="321679" y="606722"/>
                </a:cubicBezTo>
                <a:cubicBezTo>
                  <a:pt x="290262" y="606722"/>
                  <a:pt x="264630" y="581128"/>
                  <a:pt x="264630" y="549757"/>
                </a:cubicBezTo>
                <a:lnTo>
                  <a:pt x="264630" y="330429"/>
                </a:lnTo>
                <a:cubicBezTo>
                  <a:pt x="232678" y="333184"/>
                  <a:pt x="202240" y="344293"/>
                  <a:pt x="175896" y="363044"/>
                </a:cubicBezTo>
                <a:cubicBezTo>
                  <a:pt x="175807" y="363044"/>
                  <a:pt x="175718" y="363133"/>
                  <a:pt x="175629" y="363222"/>
                </a:cubicBezTo>
                <a:lnTo>
                  <a:pt x="175362" y="363399"/>
                </a:lnTo>
                <a:cubicBezTo>
                  <a:pt x="172959" y="364999"/>
                  <a:pt x="170200" y="365799"/>
                  <a:pt x="167352" y="365799"/>
                </a:cubicBezTo>
                <a:cubicBezTo>
                  <a:pt x="163436" y="365799"/>
                  <a:pt x="159609" y="364199"/>
                  <a:pt x="156850" y="361178"/>
                </a:cubicBezTo>
                <a:cubicBezTo>
                  <a:pt x="136290" y="340916"/>
                  <a:pt x="109056" y="329718"/>
                  <a:pt x="80220" y="329718"/>
                </a:cubicBezTo>
                <a:cubicBezTo>
                  <a:pt x="59483" y="329718"/>
                  <a:pt x="39368" y="335495"/>
                  <a:pt x="22013" y="346514"/>
                </a:cubicBezTo>
                <a:cubicBezTo>
                  <a:pt x="17474" y="349447"/>
                  <a:pt x="11689" y="349536"/>
                  <a:pt x="7061" y="346781"/>
                </a:cubicBezTo>
                <a:cubicBezTo>
                  <a:pt x="2433" y="344026"/>
                  <a:pt x="-326" y="338960"/>
                  <a:pt x="30" y="333628"/>
                </a:cubicBezTo>
                <a:cubicBezTo>
                  <a:pt x="4480" y="262711"/>
                  <a:pt x="35452" y="196681"/>
                  <a:pt x="87251" y="147715"/>
                </a:cubicBezTo>
                <a:cubicBezTo>
                  <a:pt x="136112" y="101503"/>
                  <a:pt x="199214" y="74576"/>
                  <a:pt x="266143" y="71199"/>
                </a:cubicBezTo>
                <a:lnTo>
                  <a:pt x="266143" y="52625"/>
                </a:lnTo>
                <a:cubicBezTo>
                  <a:pt x="266143" y="44716"/>
                  <a:pt x="272462" y="38317"/>
                  <a:pt x="280383" y="38317"/>
                </a:cubicBezTo>
                <a:close/>
                <a:moveTo>
                  <a:pt x="398651" y="12702"/>
                </a:moveTo>
                <a:cubicBezTo>
                  <a:pt x="406570" y="12702"/>
                  <a:pt x="412976" y="19106"/>
                  <a:pt x="412976" y="27021"/>
                </a:cubicBezTo>
                <a:lnTo>
                  <a:pt x="412976" y="52456"/>
                </a:lnTo>
                <a:cubicBezTo>
                  <a:pt x="412976" y="60282"/>
                  <a:pt x="406570" y="66685"/>
                  <a:pt x="398651" y="66685"/>
                </a:cubicBezTo>
                <a:cubicBezTo>
                  <a:pt x="390732" y="66685"/>
                  <a:pt x="384326" y="60282"/>
                  <a:pt x="384326" y="52456"/>
                </a:cubicBezTo>
                <a:lnTo>
                  <a:pt x="384326" y="27021"/>
                </a:lnTo>
                <a:cubicBezTo>
                  <a:pt x="384326" y="19106"/>
                  <a:pt x="390732" y="12702"/>
                  <a:pt x="398651" y="12702"/>
                </a:cubicBezTo>
                <a:close/>
                <a:moveTo>
                  <a:pt x="134736" y="0"/>
                </a:moveTo>
                <a:cubicBezTo>
                  <a:pt x="142655" y="0"/>
                  <a:pt x="149061" y="6395"/>
                  <a:pt x="149061" y="14300"/>
                </a:cubicBezTo>
                <a:lnTo>
                  <a:pt x="149061" y="39702"/>
                </a:lnTo>
                <a:cubicBezTo>
                  <a:pt x="149061" y="47517"/>
                  <a:pt x="142655" y="53912"/>
                  <a:pt x="134736" y="53912"/>
                </a:cubicBezTo>
                <a:cubicBezTo>
                  <a:pt x="126817" y="53912"/>
                  <a:pt x="120411" y="47517"/>
                  <a:pt x="120411" y="39702"/>
                </a:cubicBezTo>
                <a:lnTo>
                  <a:pt x="120411" y="14300"/>
                </a:lnTo>
                <a:cubicBezTo>
                  <a:pt x="120411" y="6395"/>
                  <a:pt x="126817" y="0"/>
                  <a:pt x="134736" y="0"/>
                </a:cubicBezTo>
                <a:close/>
              </a:path>
            </a:pathLst>
          </a:custGeom>
          <a:solidFill>
            <a:srgbClr val="E09085"/>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 name="矩形: 剪去对角 15">
            <a:extLst>
              <a:ext uri="{FF2B5EF4-FFF2-40B4-BE49-F238E27FC236}">
                <a16:creationId xmlns:a16="http://schemas.microsoft.com/office/drawing/2014/main" id="{984534FA-8403-40D1-AA49-565D9973CE7F}"/>
              </a:ext>
            </a:extLst>
          </p:cNvPr>
          <p:cNvSpPr/>
          <p:nvPr/>
        </p:nvSpPr>
        <p:spPr>
          <a:xfrm flipV="1">
            <a:off x="738131" y="2613903"/>
            <a:ext cx="1972018" cy="424722"/>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7" name="矩形: 剪去对角 16">
            <a:extLst>
              <a:ext uri="{FF2B5EF4-FFF2-40B4-BE49-F238E27FC236}">
                <a16:creationId xmlns:a16="http://schemas.microsoft.com/office/drawing/2014/main" id="{25099FD1-8564-412F-98B4-BAA6FECC6769}"/>
              </a:ext>
            </a:extLst>
          </p:cNvPr>
          <p:cNvSpPr/>
          <p:nvPr/>
        </p:nvSpPr>
        <p:spPr>
          <a:xfrm rot="10800000" flipV="1">
            <a:off x="3881611" y="4037902"/>
            <a:ext cx="1972018" cy="424724"/>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8" name="组合 17">
            <a:extLst>
              <a:ext uri="{FF2B5EF4-FFF2-40B4-BE49-F238E27FC236}">
                <a16:creationId xmlns:a16="http://schemas.microsoft.com/office/drawing/2014/main" id="{D4E0A32F-D947-4959-89CD-ED9257E16BF3}"/>
              </a:ext>
            </a:extLst>
          </p:cNvPr>
          <p:cNvGrpSpPr/>
          <p:nvPr/>
        </p:nvGrpSpPr>
        <p:grpSpPr>
          <a:xfrm flipV="1">
            <a:off x="6908739" y="3998799"/>
            <a:ext cx="1103033" cy="1101687"/>
            <a:chOff x="3271088" y="659003"/>
            <a:chExt cx="1511154" cy="1509310"/>
          </a:xfrm>
        </p:grpSpPr>
        <p:sp>
          <p:nvSpPr>
            <p:cNvPr id="19" name="矩形: 圆角 18">
              <a:extLst>
                <a:ext uri="{FF2B5EF4-FFF2-40B4-BE49-F238E27FC236}">
                  <a16:creationId xmlns:a16="http://schemas.microsoft.com/office/drawing/2014/main" id="{FC044087-1600-45B9-8CF0-12DCD8F07983}"/>
                </a:ext>
              </a:extLst>
            </p:cNvPr>
            <p:cNvSpPr/>
            <p:nvPr/>
          </p:nvSpPr>
          <p:spPr>
            <a:xfrm rot="2700000" flipV="1">
              <a:off x="3272010" y="658081"/>
              <a:ext cx="1509310" cy="1511154"/>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0" name="矩形: 圆角 19">
              <a:extLst>
                <a:ext uri="{FF2B5EF4-FFF2-40B4-BE49-F238E27FC236}">
                  <a16:creationId xmlns:a16="http://schemas.microsoft.com/office/drawing/2014/main" id="{095A2556-7944-48C0-B8CF-2E6F5EB101D4}"/>
                </a:ext>
              </a:extLst>
            </p:cNvPr>
            <p:cNvSpPr/>
            <p:nvPr/>
          </p:nvSpPr>
          <p:spPr>
            <a:xfrm rot="27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1" name="speech-bubble-with-lines_17127">
            <a:extLst>
              <a:ext uri="{FF2B5EF4-FFF2-40B4-BE49-F238E27FC236}">
                <a16:creationId xmlns:a16="http://schemas.microsoft.com/office/drawing/2014/main" id="{635C5D6C-055A-44A6-BABE-B1D61327E143}"/>
              </a:ext>
            </a:extLst>
          </p:cNvPr>
          <p:cNvSpPr>
            <a:spLocks noChangeAspect="1"/>
          </p:cNvSpPr>
          <p:nvPr/>
        </p:nvSpPr>
        <p:spPr bwMode="auto">
          <a:xfrm>
            <a:off x="7250733" y="4394388"/>
            <a:ext cx="419043" cy="311853"/>
          </a:xfrm>
          <a:custGeom>
            <a:avLst/>
            <a:gdLst>
              <a:gd name="connsiteX0" fmla="*/ 312129 w 545932"/>
              <a:gd name="connsiteY0" fmla="*/ 308763 h 406284"/>
              <a:gd name="connsiteX1" fmla="*/ 322988 w 545932"/>
              <a:gd name="connsiteY1" fmla="*/ 328897 h 406284"/>
              <a:gd name="connsiteX2" fmla="*/ 321601 w 545932"/>
              <a:gd name="connsiteY2" fmla="*/ 330192 h 406284"/>
              <a:gd name="connsiteX3" fmla="*/ 428099 w 545932"/>
              <a:gd name="connsiteY3" fmla="*/ 203863 h 406284"/>
              <a:gd name="connsiteX4" fmla="*/ 409141 w 545932"/>
              <a:gd name="connsiteY4" fmla="*/ 216180 h 406284"/>
              <a:gd name="connsiteX5" fmla="*/ 425738 w 545932"/>
              <a:gd name="connsiteY5" fmla="*/ 204956 h 406284"/>
              <a:gd name="connsiteX6" fmla="*/ 429064 w 545932"/>
              <a:gd name="connsiteY6" fmla="*/ 203417 h 406284"/>
              <a:gd name="connsiteX7" fmla="*/ 428099 w 545932"/>
              <a:gd name="connsiteY7" fmla="*/ 203863 h 406284"/>
              <a:gd name="connsiteX8" fmla="*/ 428444 w 545932"/>
              <a:gd name="connsiteY8" fmla="*/ 203639 h 406284"/>
              <a:gd name="connsiteX9" fmla="*/ 287470 w 545932"/>
              <a:gd name="connsiteY9" fmla="*/ 191839 h 406284"/>
              <a:gd name="connsiteX10" fmla="*/ 281505 w 545932"/>
              <a:gd name="connsiteY10" fmla="*/ 221678 h 406284"/>
              <a:gd name="connsiteX11" fmla="*/ 311721 w 545932"/>
              <a:gd name="connsiteY11" fmla="*/ 307841 h 406284"/>
              <a:gd name="connsiteX12" fmla="*/ 312129 w 545932"/>
              <a:gd name="connsiteY12" fmla="*/ 308763 h 406284"/>
              <a:gd name="connsiteX13" fmla="*/ 311683 w 545932"/>
              <a:gd name="connsiteY13" fmla="*/ 307937 h 406284"/>
              <a:gd name="connsiteX14" fmla="*/ 287459 w 545932"/>
              <a:gd name="connsiteY14" fmla="*/ 191856 h 406284"/>
              <a:gd name="connsiteX15" fmla="*/ 287728 w 545932"/>
              <a:gd name="connsiteY15" fmla="*/ 191438 h 406284"/>
              <a:gd name="connsiteX16" fmla="*/ 287470 w 545932"/>
              <a:gd name="connsiteY16" fmla="*/ 191839 h 406284"/>
              <a:gd name="connsiteX17" fmla="*/ 287488 w 545932"/>
              <a:gd name="connsiteY17" fmla="*/ 191748 h 406284"/>
              <a:gd name="connsiteX18" fmla="*/ 308095 w 545932"/>
              <a:gd name="connsiteY18" fmla="*/ 165182 h 406284"/>
              <a:gd name="connsiteX19" fmla="*/ 287728 w 545932"/>
              <a:gd name="connsiteY19" fmla="*/ 191438 h 406284"/>
              <a:gd name="connsiteX20" fmla="*/ 301993 w 545932"/>
              <a:gd name="connsiteY20" fmla="*/ 169310 h 406284"/>
              <a:gd name="connsiteX21" fmla="*/ 457823 w 545932"/>
              <a:gd name="connsiteY21" fmla="*/ 161277 h 406284"/>
              <a:gd name="connsiteX22" fmla="*/ 484585 w 545932"/>
              <a:gd name="connsiteY22" fmla="*/ 167562 h 406284"/>
              <a:gd name="connsiteX23" fmla="*/ 537898 w 545932"/>
              <a:gd name="connsiteY23" fmla="*/ 294942 h 406284"/>
              <a:gd name="connsiteX24" fmla="*/ 418347 w 545932"/>
              <a:gd name="connsiteY24" fmla="*/ 378786 h 406284"/>
              <a:gd name="connsiteX25" fmla="*/ 366650 w 545932"/>
              <a:gd name="connsiteY25" fmla="*/ 396523 h 406284"/>
              <a:gd name="connsiteX26" fmla="*/ 347263 w 545932"/>
              <a:gd name="connsiteY26" fmla="*/ 401360 h 406284"/>
              <a:gd name="connsiteX27" fmla="*/ 331107 w 545932"/>
              <a:gd name="connsiteY27" fmla="*/ 398135 h 406284"/>
              <a:gd name="connsiteX28" fmla="*/ 306874 w 545932"/>
              <a:gd name="connsiteY28" fmla="*/ 370724 h 406284"/>
              <a:gd name="connsiteX29" fmla="*/ 298153 w 545932"/>
              <a:gd name="connsiteY29" fmla="*/ 352073 h 406284"/>
              <a:gd name="connsiteX30" fmla="*/ 321601 w 545932"/>
              <a:gd name="connsiteY30" fmla="*/ 330192 h 406284"/>
              <a:gd name="connsiteX31" fmla="*/ 335954 w 545932"/>
              <a:gd name="connsiteY31" fmla="*/ 362662 h 406284"/>
              <a:gd name="connsiteX32" fmla="*/ 342416 w 545932"/>
              <a:gd name="connsiteY32" fmla="*/ 369112 h 406284"/>
              <a:gd name="connsiteX33" fmla="*/ 344032 w 545932"/>
              <a:gd name="connsiteY33" fmla="*/ 369112 h 406284"/>
              <a:gd name="connsiteX34" fmla="*/ 347263 w 545932"/>
              <a:gd name="connsiteY34" fmla="*/ 369112 h 406284"/>
              <a:gd name="connsiteX35" fmla="*/ 352110 w 545932"/>
              <a:gd name="connsiteY35" fmla="*/ 369112 h 406284"/>
              <a:gd name="connsiteX36" fmla="*/ 408654 w 545932"/>
              <a:gd name="connsiteY36" fmla="*/ 348151 h 406284"/>
              <a:gd name="connsiteX37" fmla="*/ 508818 w 545932"/>
              <a:gd name="connsiteY37" fmla="*/ 283655 h 406284"/>
              <a:gd name="connsiteX38" fmla="*/ 471660 w 545932"/>
              <a:gd name="connsiteY38" fmla="*/ 196585 h 406284"/>
              <a:gd name="connsiteX39" fmla="*/ 457120 w 545932"/>
              <a:gd name="connsiteY39" fmla="*/ 193360 h 406284"/>
              <a:gd name="connsiteX40" fmla="*/ 429064 w 545932"/>
              <a:gd name="connsiteY40" fmla="*/ 203417 h 406284"/>
              <a:gd name="connsiteX41" fmla="*/ 450568 w 545932"/>
              <a:gd name="connsiteY41" fmla="*/ 193469 h 406284"/>
              <a:gd name="connsiteX42" fmla="*/ 317861 w 545932"/>
              <a:gd name="connsiteY42" fmla="*/ 158575 h 406284"/>
              <a:gd name="connsiteX43" fmla="*/ 308095 w 545932"/>
              <a:gd name="connsiteY43" fmla="*/ 165182 h 406284"/>
              <a:gd name="connsiteX44" fmla="*/ 311721 w 545932"/>
              <a:gd name="connsiteY44" fmla="*/ 160508 h 406284"/>
              <a:gd name="connsiteX45" fmla="*/ 335601 w 545932"/>
              <a:gd name="connsiteY45" fmla="*/ 152989 h 406284"/>
              <a:gd name="connsiteX46" fmla="*/ 317861 w 545932"/>
              <a:gd name="connsiteY46" fmla="*/ 158575 h 406284"/>
              <a:gd name="connsiteX47" fmla="*/ 322584 w 545932"/>
              <a:gd name="connsiteY47" fmla="*/ 155379 h 406284"/>
              <a:gd name="connsiteX48" fmla="*/ 345647 w 545932"/>
              <a:gd name="connsiteY48" fmla="*/ 149826 h 406284"/>
              <a:gd name="connsiteX49" fmla="*/ 374727 w 545932"/>
              <a:gd name="connsiteY49" fmla="*/ 156275 h 406284"/>
              <a:gd name="connsiteX50" fmla="*/ 407038 w 545932"/>
              <a:gd name="connsiteY50" fmla="*/ 217546 h 406284"/>
              <a:gd name="connsiteX51" fmla="*/ 409141 w 545932"/>
              <a:gd name="connsiteY51" fmla="*/ 216180 h 406284"/>
              <a:gd name="connsiteX52" fmla="*/ 406964 w 545932"/>
              <a:gd name="connsiteY52" fmla="*/ 217652 h 406284"/>
              <a:gd name="connsiteX53" fmla="*/ 374666 w 545932"/>
              <a:gd name="connsiteY53" fmla="*/ 156387 h 406284"/>
              <a:gd name="connsiteX54" fmla="*/ 347414 w 545932"/>
              <a:gd name="connsiteY54" fmla="*/ 150820 h 406284"/>
              <a:gd name="connsiteX55" fmla="*/ 335601 w 545932"/>
              <a:gd name="connsiteY55" fmla="*/ 152989 h 406284"/>
              <a:gd name="connsiteX56" fmla="*/ 129195 w 545932"/>
              <a:gd name="connsiteY56" fmla="*/ 0 h 406284"/>
              <a:gd name="connsiteX57" fmla="*/ 232551 w 545932"/>
              <a:gd name="connsiteY57" fmla="*/ 53204 h 406284"/>
              <a:gd name="connsiteX58" fmla="*/ 334292 w 545932"/>
              <a:gd name="connsiteY58" fmla="*/ 0 h 406284"/>
              <a:gd name="connsiteX59" fmla="*/ 465102 w 545932"/>
              <a:gd name="connsiteY59" fmla="*/ 128979 h 406284"/>
              <a:gd name="connsiteX60" fmla="*/ 457823 w 545932"/>
              <a:gd name="connsiteY60" fmla="*/ 161277 h 406284"/>
              <a:gd name="connsiteX61" fmla="*/ 457120 w 545932"/>
              <a:gd name="connsiteY61" fmla="*/ 161112 h 406284"/>
              <a:gd name="connsiteX62" fmla="*/ 426425 w 545932"/>
              <a:gd name="connsiteY62" fmla="*/ 167562 h 406284"/>
              <a:gd name="connsiteX63" fmla="*/ 386036 w 545932"/>
              <a:gd name="connsiteY63" fmla="*/ 125640 h 406284"/>
              <a:gd name="connsiteX64" fmla="*/ 345647 w 545932"/>
              <a:gd name="connsiteY64" fmla="*/ 119190 h 406284"/>
              <a:gd name="connsiteX65" fmla="*/ 258408 w 545932"/>
              <a:gd name="connsiteY65" fmla="*/ 178849 h 406284"/>
              <a:gd name="connsiteX66" fmla="*/ 284256 w 545932"/>
              <a:gd name="connsiteY66" fmla="*/ 322352 h 406284"/>
              <a:gd name="connsiteX67" fmla="*/ 298153 w 545932"/>
              <a:gd name="connsiteY67" fmla="*/ 352073 h 406284"/>
              <a:gd name="connsiteX68" fmla="*/ 248700 w 545932"/>
              <a:gd name="connsiteY68" fmla="*/ 398223 h 406284"/>
              <a:gd name="connsiteX69" fmla="*/ 232551 w 545932"/>
              <a:gd name="connsiteY69" fmla="*/ 406284 h 406284"/>
              <a:gd name="connsiteX70" fmla="*/ 230936 w 545932"/>
              <a:gd name="connsiteY70" fmla="*/ 406284 h 406284"/>
              <a:gd name="connsiteX71" fmla="*/ 214787 w 545932"/>
              <a:gd name="connsiteY71" fmla="*/ 398223 h 406284"/>
              <a:gd name="connsiteX72" fmla="*/ 130810 w 545932"/>
              <a:gd name="connsiteY72" fmla="*/ 319223 h 406284"/>
              <a:gd name="connsiteX73" fmla="*/ 0 w 545932"/>
              <a:gd name="connsiteY73" fmla="*/ 128979 h 406284"/>
              <a:gd name="connsiteX74" fmla="*/ 129195 w 545932"/>
              <a:gd name="connsiteY74" fmla="*/ 0 h 40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45932" h="406284">
                <a:moveTo>
                  <a:pt x="312129" y="308763"/>
                </a:moveTo>
                <a:lnTo>
                  <a:pt x="322988" y="328897"/>
                </a:lnTo>
                <a:lnTo>
                  <a:pt x="321601" y="330192"/>
                </a:lnTo>
                <a:close/>
                <a:moveTo>
                  <a:pt x="428099" y="203863"/>
                </a:moveTo>
                <a:lnTo>
                  <a:pt x="409141" y="216180"/>
                </a:lnTo>
                <a:lnTo>
                  <a:pt x="425738" y="204956"/>
                </a:lnTo>
                <a:close/>
                <a:moveTo>
                  <a:pt x="429064" y="203417"/>
                </a:moveTo>
                <a:lnTo>
                  <a:pt x="428099" y="203863"/>
                </a:lnTo>
                <a:lnTo>
                  <a:pt x="428444" y="203639"/>
                </a:lnTo>
                <a:close/>
                <a:moveTo>
                  <a:pt x="287470" y="191839"/>
                </a:moveTo>
                <a:lnTo>
                  <a:pt x="281505" y="221678"/>
                </a:lnTo>
                <a:cubicBezTo>
                  <a:pt x="281126" y="251306"/>
                  <a:pt x="295970" y="280027"/>
                  <a:pt x="311721" y="307841"/>
                </a:cubicBezTo>
                <a:lnTo>
                  <a:pt x="312129" y="308763"/>
                </a:lnTo>
                <a:lnTo>
                  <a:pt x="311683" y="307937"/>
                </a:lnTo>
                <a:cubicBezTo>
                  <a:pt x="290689" y="270856"/>
                  <a:pt x="271310" y="232162"/>
                  <a:pt x="287459" y="191856"/>
                </a:cubicBezTo>
                <a:close/>
                <a:moveTo>
                  <a:pt x="287728" y="191438"/>
                </a:moveTo>
                <a:lnTo>
                  <a:pt x="287470" y="191839"/>
                </a:lnTo>
                <a:lnTo>
                  <a:pt x="287488" y="191748"/>
                </a:lnTo>
                <a:close/>
                <a:moveTo>
                  <a:pt x="308095" y="165182"/>
                </a:moveTo>
                <a:lnTo>
                  <a:pt x="287728" y="191438"/>
                </a:lnTo>
                <a:lnTo>
                  <a:pt x="301993" y="169310"/>
                </a:lnTo>
                <a:close/>
                <a:moveTo>
                  <a:pt x="457823" y="161277"/>
                </a:moveTo>
                <a:lnTo>
                  <a:pt x="484585" y="167562"/>
                </a:lnTo>
                <a:cubicBezTo>
                  <a:pt x="537898" y="191748"/>
                  <a:pt x="558900" y="243345"/>
                  <a:pt x="537898" y="294942"/>
                </a:cubicBezTo>
                <a:cubicBezTo>
                  <a:pt x="515280" y="348151"/>
                  <a:pt x="461967" y="364275"/>
                  <a:pt x="418347" y="378786"/>
                </a:cubicBezTo>
                <a:cubicBezTo>
                  <a:pt x="400576" y="383624"/>
                  <a:pt x="381190" y="388461"/>
                  <a:pt x="366650" y="396523"/>
                </a:cubicBezTo>
                <a:cubicBezTo>
                  <a:pt x="361803" y="399748"/>
                  <a:pt x="353725" y="401360"/>
                  <a:pt x="347263" y="401360"/>
                </a:cubicBezTo>
                <a:cubicBezTo>
                  <a:pt x="342416" y="401360"/>
                  <a:pt x="335954" y="399748"/>
                  <a:pt x="331107" y="398135"/>
                </a:cubicBezTo>
                <a:cubicBezTo>
                  <a:pt x="319799" y="393298"/>
                  <a:pt x="310105" y="383624"/>
                  <a:pt x="306874" y="370724"/>
                </a:cubicBezTo>
                <a:lnTo>
                  <a:pt x="298153" y="352073"/>
                </a:lnTo>
                <a:lnTo>
                  <a:pt x="321601" y="330192"/>
                </a:lnTo>
                <a:lnTo>
                  <a:pt x="335954" y="362662"/>
                </a:lnTo>
                <a:cubicBezTo>
                  <a:pt x="337570" y="364275"/>
                  <a:pt x="339185" y="367500"/>
                  <a:pt x="342416" y="369112"/>
                </a:cubicBezTo>
                <a:lnTo>
                  <a:pt x="344032" y="369112"/>
                </a:lnTo>
                <a:cubicBezTo>
                  <a:pt x="344032" y="369112"/>
                  <a:pt x="345647" y="369112"/>
                  <a:pt x="347263" y="369112"/>
                </a:cubicBezTo>
                <a:cubicBezTo>
                  <a:pt x="348878" y="369112"/>
                  <a:pt x="350494" y="369112"/>
                  <a:pt x="352110" y="369112"/>
                </a:cubicBezTo>
                <a:cubicBezTo>
                  <a:pt x="369881" y="359438"/>
                  <a:pt x="389267" y="352988"/>
                  <a:pt x="408654" y="348151"/>
                </a:cubicBezTo>
                <a:cubicBezTo>
                  <a:pt x="449043" y="335252"/>
                  <a:pt x="491047" y="322352"/>
                  <a:pt x="508818" y="283655"/>
                </a:cubicBezTo>
                <a:cubicBezTo>
                  <a:pt x="523358" y="246570"/>
                  <a:pt x="507202" y="212709"/>
                  <a:pt x="471660" y="196585"/>
                </a:cubicBezTo>
                <a:cubicBezTo>
                  <a:pt x="466814" y="193360"/>
                  <a:pt x="461967" y="193360"/>
                  <a:pt x="457120" y="193360"/>
                </a:cubicBezTo>
                <a:lnTo>
                  <a:pt x="429064" y="203417"/>
                </a:lnTo>
                <a:lnTo>
                  <a:pt x="450568" y="193469"/>
                </a:lnTo>
                <a:close/>
                <a:moveTo>
                  <a:pt x="317861" y="158575"/>
                </a:moveTo>
                <a:lnTo>
                  <a:pt x="308095" y="165182"/>
                </a:lnTo>
                <a:lnTo>
                  <a:pt x="311721" y="160508"/>
                </a:lnTo>
                <a:close/>
                <a:moveTo>
                  <a:pt x="335601" y="152989"/>
                </a:moveTo>
                <a:lnTo>
                  <a:pt x="317861" y="158575"/>
                </a:lnTo>
                <a:lnTo>
                  <a:pt x="322584" y="155379"/>
                </a:lnTo>
                <a:close/>
                <a:moveTo>
                  <a:pt x="345647" y="149826"/>
                </a:moveTo>
                <a:cubicBezTo>
                  <a:pt x="355341" y="149826"/>
                  <a:pt x="365034" y="151438"/>
                  <a:pt x="374727" y="156275"/>
                </a:cubicBezTo>
                <a:cubicBezTo>
                  <a:pt x="403807" y="167562"/>
                  <a:pt x="402192" y="203035"/>
                  <a:pt x="407038" y="217546"/>
                </a:cubicBezTo>
                <a:lnTo>
                  <a:pt x="409141" y="216180"/>
                </a:lnTo>
                <a:lnTo>
                  <a:pt x="406964" y="217652"/>
                </a:lnTo>
                <a:cubicBezTo>
                  <a:pt x="402119" y="203142"/>
                  <a:pt x="403734" y="167673"/>
                  <a:pt x="374666" y="156387"/>
                </a:cubicBezTo>
                <a:cubicBezTo>
                  <a:pt x="365380" y="152760"/>
                  <a:pt x="356195" y="150946"/>
                  <a:pt x="347414" y="150820"/>
                </a:cubicBezTo>
                <a:lnTo>
                  <a:pt x="335601" y="152989"/>
                </a:lnTo>
                <a:close/>
                <a:moveTo>
                  <a:pt x="129195" y="0"/>
                </a:moveTo>
                <a:cubicBezTo>
                  <a:pt x="174413" y="0"/>
                  <a:pt x="211557" y="32245"/>
                  <a:pt x="232551" y="53204"/>
                </a:cubicBezTo>
                <a:cubicBezTo>
                  <a:pt x="253545" y="32245"/>
                  <a:pt x="290689" y="0"/>
                  <a:pt x="334292" y="0"/>
                </a:cubicBezTo>
                <a:cubicBezTo>
                  <a:pt x="411809" y="0"/>
                  <a:pt x="465102" y="53204"/>
                  <a:pt x="465102" y="128979"/>
                </a:cubicBezTo>
                <a:lnTo>
                  <a:pt x="457823" y="161277"/>
                </a:lnTo>
                <a:lnTo>
                  <a:pt x="457120" y="161112"/>
                </a:lnTo>
                <a:cubicBezTo>
                  <a:pt x="445812" y="161112"/>
                  <a:pt x="436118" y="164337"/>
                  <a:pt x="426425" y="167562"/>
                </a:cubicBezTo>
                <a:cubicBezTo>
                  <a:pt x="419963" y="151438"/>
                  <a:pt x="408654" y="135314"/>
                  <a:pt x="386036" y="125640"/>
                </a:cubicBezTo>
                <a:cubicBezTo>
                  <a:pt x="373112" y="120802"/>
                  <a:pt x="360187" y="119190"/>
                  <a:pt x="345647" y="119190"/>
                </a:cubicBezTo>
                <a:cubicBezTo>
                  <a:pt x="306874" y="119190"/>
                  <a:pt x="272948" y="141764"/>
                  <a:pt x="258408" y="178849"/>
                </a:cubicBezTo>
                <a:cubicBezTo>
                  <a:pt x="235790" y="233670"/>
                  <a:pt x="261639" y="282042"/>
                  <a:pt x="284256" y="322352"/>
                </a:cubicBezTo>
                <a:lnTo>
                  <a:pt x="298153" y="352073"/>
                </a:lnTo>
                <a:lnTo>
                  <a:pt x="248700" y="398223"/>
                </a:lnTo>
                <a:cubicBezTo>
                  <a:pt x="245470" y="403060"/>
                  <a:pt x="239011" y="406284"/>
                  <a:pt x="232551" y="406284"/>
                </a:cubicBezTo>
                <a:lnTo>
                  <a:pt x="230936" y="406284"/>
                </a:lnTo>
                <a:cubicBezTo>
                  <a:pt x="226091" y="406284"/>
                  <a:pt x="219632" y="403060"/>
                  <a:pt x="214787" y="398223"/>
                </a:cubicBezTo>
                <a:cubicBezTo>
                  <a:pt x="192178" y="369203"/>
                  <a:pt x="159879" y="345019"/>
                  <a:pt x="130810" y="319223"/>
                </a:cubicBezTo>
                <a:cubicBezTo>
                  <a:pt x="66212" y="267632"/>
                  <a:pt x="0" y="212815"/>
                  <a:pt x="0" y="128979"/>
                </a:cubicBezTo>
                <a:cubicBezTo>
                  <a:pt x="0" y="53204"/>
                  <a:pt x="53293" y="0"/>
                  <a:pt x="129195" y="0"/>
                </a:cubicBezTo>
                <a:close/>
              </a:path>
            </a:pathLst>
          </a:custGeom>
          <a:solidFill>
            <a:srgbClr val="E09085"/>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nvGrpSpPr>
          <p:cNvPr id="22" name="组合 21">
            <a:extLst>
              <a:ext uri="{FF2B5EF4-FFF2-40B4-BE49-F238E27FC236}">
                <a16:creationId xmlns:a16="http://schemas.microsoft.com/office/drawing/2014/main" id="{485B00A8-4B47-434A-BC13-ABE6B9AC5862}"/>
              </a:ext>
            </a:extLst>
          </p:cNvPr>
          <p:cNvGrpSpPr/>
          <p:nvPr/>
        </p:nvGrpSpPr>
        <p:grpSpPr>
          <a:xfrm>
            <a:off x="10047383" y="2031607"/>
            <a:ext cx="1101687" cy="1087414"/>
            <a:chOff x="3272010" y="658081"/>
            <a:chExt cx="1509310" cy="1489756"/>
          </a:xfrm>
        </p:grpSpPr>
        <p:sp>
          <p:nvSpPr>
            <p:cNvPr id="23" name="矩形: 圆角 22">
              <a:extLst>
                <a:ext uri="{FF2B5EF4-FFF2-40B4-BE49-F238E27FC236}">
                  <a16:creationId xmlns:a16="http://schemas.microsoft.com/office/drawing/2014/main" id="{E5263447-6C70-4275-B447-5A72ADF07865}"/>
                </a:ext>
              </a:extLst>
            </p:cNvPr>
            <p:cNvSpPr/>
            <p:nvPr/>
          </p:nvSpPr>
          <p:spPr>
            <a:xfrm rot="18900000" flipV="1">
              <a:off x="3272010" y="658081"/>
              <a:ext cx="1509310" cy="1489756"/>
            </a:xfrm>
            <a:prstGeom prst="round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4" name="矩形: 圆角 23">
              <a:extLst>
                <a:ext uri="{FF2B5EF4-FFF2-40B4-BE49-F238E27FC236}">
                  <a16:creationId xmlns:a16="http://schemas.microsoft.com/office/drawing/2014/main" id="{A200AD66-AB34-400A-95D8-664823235122}"/>
                </a:ext>
              </a:extLst>
            </p:cNvPr>
            <p:cNvSpPr/>
            <p:nvPr/>
          </p:nvSpPr>
          <p:spPr>
            <a:xfrm rot="18900000">
              <a:off x="3395759" y="781832"/>
              <a:ext cx="1261813" cy="12618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5" name="speech-bubble-with-lines_17127">
            <a:extLst>
              <a:ext uri="{FF2B5EF4-FFF2-40B4-BE49-F238E27FC236}">
                <a16:creationId xmlns:a16="http://schemas.microsoft.com/office/drawing/2014/main" id="{AC415FB5-22DA-417C-B1C2-8D749E55BE37}"/>
              </a:ext>
            </a:extLst>
          </p:cNvPr>
          <p:cNvSpPr>
            <a:spLocks noChangeAspect="1"/>
          </p:cNvSpPr>
          <p:nvPr/>
        </p:nvSpPr>
        <p:spPr bwMode="auto">
          <a:xfrm>
            <a:off x="10439676" y="2385407"/>
            <a:ext cx="317100" cy="419044"/>
          </a:xfrm>
          <a:custGeom>
            <a:avLst/>
            <a:gdLst>
              <a:gd name="T0" fmla="*/ 378 w 393"/>
              <a:gd name="T1" fmla="*/ 520 h 520"/>
              <a:gd name="T2" fmla="*/ 12 w 393"/>
              <a:gd name="T3" fmla="*/ 452 h 520"/>
              <a:gd name="T4" fmla="*/ 120 w 393"/>
              <a:gd name="T5" fmla="*/ 354 h 520"/>
              <a:gd name="T6" fmla="*/ 183 w 393"/>
              <a:gd name="T7" fmla="*/ 383 h 520"/>
              <a:gd name="T8" fmla="*/ 208 w 393"/>
              <a:gd name="T9" fmla="*/ 383 h 520"/>
              <a:gd name="T10" fmla="*/ 268 w 393"/>
              <a:gd name="T11" fmla="*/ 353 h 520"/>
              <a:gd name="T12" fmla="*/ 378 w 393"/>
              <a:gd name="T13" fmla="*/ 452 h 520"/>
              <a:gd name="T14" fmla="*/ 290 w 393"/>
              <a:gd name="T15" fmla="*/ 229 h 520"/>
              <a:gd name="T16" fmla="*/ 101 w 393"/>
              <a:gd name="T17" fmla="*/ 229 h 520"/>
              <a:gd name="T18" fmla="*/ 337 w 393"/>
              <a:gd name="T19" fmla="*/ 202 h 520"/>
              <a:gd name="T20" fmla="*/ 322 w 393"/>
              <a:gd name="T21" fmla="*/ 182 h 520"/>
              <a:gd name="T22" fmla="*/ 343 w 393"/>
              <a:gd name="T23" fmla="*/ 171 h 520"/>
              <a:gd name="T24" fmla="*/ 357 w 393"/>
              <a:gd name="T25" fmla="*/ 171 h 520"/>
              <a:gd name="T26" fmla="*/ 368 w 393"/>
              <a:gd name="T27" fmla="*/ 158 h 520"/>
              <a:gd name="T28" fmla="*/ 365 w 393"/>
              <a:gd name="T29" fmla="*/ 139 h 520"/>
              <a:gd name="T30" fmla="*/ 342 w 393"/>
              <a:gd name="T31" fmla="*/ 132 h 520"/>
              <a:gd name="T32" fmla="*/ 330 w 393"/>
              <a:gd name="T33" fmla="*/ 141 h 520"/>
              <a:gd name="T34" fmla="*/ 328 w 393"/>
              <a:gd name="T35" fmla="*/ 149 h 520"/>
              <a:gd name="T36" fmla="*/ 318 w 393"/>
              <a:gd name="T37" fmla="*/ 121 h 520"/>
              <a:gd name="T38" fmla="*/ 343 w 393"/>
              <a:gd name="T39" fmla="*/ 113 h 520"/>
              <a:gd name="T40" fmla="*/ 390 w 393"/>
              <a:gd name="T41" fmla="*/ 138 h 520"/>
              <a:gd name="T42" fmla="*/ 379 w 393"/>
              <a:gd name="T43" fmla="*/ 182 h 520"/>
              <a:gd name="T44" fmla="*/ 359 w 393"/>
              <a:gd name="T45" fmla="*/ 189 h 520"/>
              <a:gd name="T46" fmla="*/ 345 w 393"/>
              <a:gd name="T47" fmla="*/ 191 h 520"/>
              <a:gd name="T48" fmla="*/ 337 w 393"/>
              <a:gd name="T49" fmla="*/ 202 h 520"/>
              <a:gd name="T50" fmla="*/ 331 w 393"/>
              <a:gd name="T51" fmla="*/ 219 h 520"/>
              <a:gd name="T52" fmla="*/ 303 w 393"/>
              <a:gd name="T53" fmla="*/ 234 h 520"/>
              <a:gd name="T54" fmla="*/ 61 w 393"/>
              <a:gd name="T55" fmla="*/ 198 h 520"/>
              <a:gd name="T56" fmla="*/ 39 w 393"/>
              <a:gd name="T57" fmla="*/ 194 h 520"/>
              <a:gd name="T58" fmla="*/ 47 w 393"/>
              <a:gd name="T59" fmla="*/ 174 h 520"/>
              <a:gd name="T60" fmla="*/ 55 w 393"/>
              <a:gd name="T61" fmla="*/ 166 h 520"/>
              <a:gd name="T62" fmla="*/ 55 w 393"/>
              <a:gd name="T63" fmla="*/ 151 h 520"/>
              <a:gd name="T64" fmla="*/ 42 w 393"/>
              <a:gd name="T65" fmla="*/ 140 h 520"/>
              <a:gd name="T66" fmla="*/ 23 w 393"/>
              <a:gd name="T67" fmla="*/ 149 h 520"/>
              <a:gd name="T68" fmla="*/ 21 w 393"/>
              <a:gd name="T69" fmla="*/ 163 h 520"/>
              <a:gd name="T70" fmla="*/ 24 w 393"/>
              <a:gd name="T71" fmla="*/ 169 h 520"/>
              <a:gd name="T72" fmla="*/ 1 w 393"/>
              <a:gd name="T73" fmla="*/ 157 h 520"/>
              <a:gd name="T74" fmla="*/ 12 w 393"/>
              <a:gd name="T75" fmla="*/ 136 h 520"/>
              <a:gd name="T76" fmla="*/ 57 w 393"/>
              <a:gd name="T77" fmla="*/ 125 h 520"/>
              <a:gd name="T78" fmla="*/ 76 w 393"/>
              <a:gd name="T79" fmla="*/ 160 h 520"/>
              <a:gd name="T80" fmla="*/ 67 w 393"/>
              <a:gd name="T81" fmla="*/ 176 h 520"/>
              <a:gd name="T82" fmla="*/ 60 w 393"/>
              <a:gd name="T83" fmla="*/ 186 h 520"/>
              <a:gd name="T84" fmla="*/ 61 w 393"/>
              <a:gd name="T85" fmla="*/ 198 h 520"/>
              <a:gd name="T86" fmla="*/ 67 w 393"/>
              <a:gd name="T87" fmla="*/ 212 h 520"/>
              <a:gd name="T88" fmla="*/ 58 w 393"/>
              <a:gd name="T89" fmla="*/ 238 h 520"/>
              <a:gd name="T90" fmla="*/ 177 w 393"/>
              <a:gd name="T91" fmla="*/ 90 h 520"/>
              <a:gd name="T92" fmla="*/ 165 w 393"/>
              <a:gd name="T93" fmla="*/ 68 h 520"/>
              <a:gd name="T94" fmla="*/ 188 w 393"/>
              <a:gd name="T95" fmla="*/ 60 h 520"/>
              <a:gd name="T96" fmla="*/ 201 w 393"/>
              <a:gd name="T97" fmla="*/ 61 h 520"/>
              <a:gd name="T98" fmla="*/ 214 w 393"/>
              <a:gd name="T99" fmla="*/ 50 h 520"/>
              <a:gd name="T100" fmla="*/ 213 w 393"/>
              <a:gd name="T101" fmla="*/ 30 h 520"/>
              <a:gd name="T102" fmla="*/ 192 w 393"/>
              <a:gd name="T103" fmla="*/ 20 h 520"/>
              <a:gd name="T104" fmla="*/ 179 w 393"/>
              <a:gd name="T105" fmla="*/ 29 h 520"/>
              <a:gd name="T106" fmla="*/ 175 w 393"/>
              <a:gd name="T107" fmla="*/ 36 h 520"/>
              <a:gd name="T108" fmla="*/ 168 w 393"/>
              <a:gd name="T109" fmla="*/ 7 h 520"/>
              <a:gd name="T110" fmla="*/ 195 w 393"/>
              <a:gd name="T111" fmla="*/ 2 h 520"/>
              <a:gd name="T112" fmla="*/ 238 w 393"/>
              <a:gd name="T113" fmla="*/ 32 h 520"/>
              <a:gd name="T114" fmla="*/ 222 w 393"/>
              <a:gd name="T115" fmla="*/ 75 h 520"/>
              <a:gd name="T116" fmla="*/ 201 w 393"/>
              <a:gd name="T117" fmla="*/ 79 h 520"/>
              <a:gd name="T118" fmla="*/ 187 w 393"/>
              <a:gd name="T119" fmla="*/ 80 h 520"/>
              <a:gd name="T120" fmla="*/ 177 w 393"/>
              <a:gd name="T121" fmla="*/ 90 h 520"/>
              <a:gd name="T122" fmla="*/ 170 w 393"/>
              <a:gd name="T123" fmla="*/ 106 h 520"/>
              <a:gd name="T124" fmla="*/ 140 w 393"/>
              <a:gd name="T125" fmla="*/ 117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 h="520">
                <a:moveTo>
                  <a:pt x="378" y="452"/>
                </a:moveTo>
                <a:lnTo>
                  <a:pt x="378" y="520"/>
                </a:lnTo>
                <a:lnTo>
                  <a:pt x="12" y="520"/>
                </a:lnTo>
                <a:lnTo>
                  <a:pt x="12" y="452"/>
                </a:lnTo>
                <a:cubicBezTo>
                  <a:pt x="12" y="426"/>
                  <a:pt x="34" y="395"/>
                  <a:pt x="61" y="382"/>
                </a:cubicBezTo>
                <a:lnTo>
                  <a:pt x="120" y="354"/>
                </a:lnTo>
                <a:lnTo>
                  <a:pt x="161" y="440"/>
                </a:lnTo>
                <a:lnTo>
                  <a:pt x="183" y="383"/>
                </a:lnTo>
                <a:cubicBezTo>
                  <a:pt x="187" y="384"/>
                  <a:pt x="191" y="385"/>
                  <a:pt x="195" y="385"/>
                </a:cubicBezTo>
                <a:cubicBezTo>
                  <a:pt x="200" y="385"/>
                  <a:pt x="204" y="384"/>
                  <a:pt x="208" y="383"/>
                </a:cubicBezTo>
                <a:lnTo>
                  <a:pt x="228" y="437"/>
                </a:lnTo>
                <a:lnTo>
                  <a:pt x="268" y="353"/>
                </a:lnTo>
                <a:lnTo>
                  <a:pt x="330" y="382"/>
                </a:lnTo>
                <a:cubicBezTo>
                  <a:pt x="356" y="395"/>
                  <a:pt x="378" y="426"/>
                  <a:pt x="378" y="452"/>
                </a:cubicBezTo>
                <a:close/>
                <a:moveTo>
                  <a:pt x="195" y="353"/>
                </a:moveTo>
                <a:cubicBezTo>
                  <a:pt x="247" y="353"/>
                  <a:pt x="290" y="288"/>
                  <a:pt x="290" y="229"/>
                </a:cubicBezTo>
                <a:cubicBezTo>
                  <a:pt x="290" y="169"/>
                  <a:pt x="247" y="137"/>
                  <a:pt x="195" y="137"/>
                </a:cubicBezTo>
                <a:cubicBezTo>
                  <a:pt x="143" y="137"/>
                  <a:pt x="101" y="169"/>
                  <a:pt x="101" y="229"/>
                </a:cubicBezTo>
                <a:cubicBezTo>
                  <a:pt x="101" y="288"/>
                  <a:pt x="143" y="353"/>
                  <a:pt x="195" y="353"/>
                </a:cubicBezTo>
                <a:close/>
                <a:moveTo>
                  <a:pt x="337" y="202"/>
                </a:moveTo>
                <a:lnTo>
                  <a:pt x="316" y="195"/>
                </a:lnTo>
                <a:cubicBezTo>
                  <a:pt x="318" y="189"/>
                  <a:pt x="320" y="185"/>
                  <a:pt x="322" y="182"/>
                </a:cubicBezTo>
                <a:cubicBezTo>
                  <a:pt x="323" y="179"/>
                  <a:pt x="326" y="176"/>
                  <a:pt x="329" y="175"/>
                </a:cubicBezTo>
                <a:cubicBezTo>
                  <a:pt x="332" y="173"/>
                  <a:pt x="337" y="172"/>
                  <a:pt x="343" y="171"/>
                </a:cubicBezTo>
                <a:cubicBezTo>
                  <a:pt x="346" y="171"/>
                  <a:pt x="349" y="171"/>
                  <a:pt x="351" y="171"/>
                </a:cubicBezTo>
                <a:cubicBezTo>
                  <a:pt x="353" y="171"/>
                  <a:pt x="355" y="171"/>
                  <a:pt x="357" y="171"/>
                </a:cubicBezTo>
                <a:cubicBezTo>
                  <a:pt x="358" y="170"/>
                  <a:pt x="360" y="170"/>
                  <a:pt x="361" y="169"/>
                </a:cubicBezTo>
                <a:cubicBezTo>
                  <a:pt x="364" y="167"/>
                  <a:pt x="366" y="163"/>
                  <a:pt x="368" y="158"/>
                </a:cubicBezTo>
                <a:cubicBezTo>
                  <a:pt x="370" y="151"/>
                  <a:pt x="371" y="147"/>
                  <a:pt x="369" y="144"/>
                </a:cubicBezTo>
                <a:cubicBezTo>
                  <a:pt x="369" y="142"/>
                  <a:pt x="367" y="140"/>
                  <a:pt x="365" y="139"/>
                </a:cubicBezTo>
                <a:cubicBezTo>
                  <a:pt x="363" y="138"/>
                  <a:pt x="359" y="136"/>
                  <a:pt x="354" y="135"/>
                </a:cubicBezTo>
                <a:cubicBezTo>
                  <a:pt x="349" y="133"/>
                  <a:pt x="345" y="132"/>
                  <a:pt x="342" y="132"/>
                </a:cubicBezTo>
                <a:cubicBezTo>
                  <a:pt x="340" y="131"/>
                  <a:pt x="338" y="132"/>
                  <a:pt x="336" y="133"/>
                </a:cubicBezTo>
                <a:cubicBezTo>
                  <a:pt x="334" y="134"/>
                  <a:pt x="332" y="137"/>
                  <a:pt x="330" y="141"/>
                </a:cubicBezTo>
                <a:cubicBezTo>
                  <a:pt x="330" y="142"/>
                  <a:pt x="330" y="143"/>
                  <a:pt x="330" y="144"/>
                </a:cubicBezTo>
                <a:lnTo>
                  <a:pt x="328" y="149"/>
                </a:lnTo>
                <a:lnTo>
                  <a:pt x="308" y="142"/>
                </a:lnTo>
                <a:cubicBezTo>
                  <a:pt x="311" y="132"/>
                  <a:pt x="314" y="125"/>
                  <a:pt x="318" y="121"/>
                </a:cubicBezTo>
                <a:cubicBezTo>
                  <a:pt x="321" y="117"/>
                  <a:pt x="325" y="114"/>
                  <a:pt x="329" y="113"/>
                </a:cubicBezTo>
                <a:cubicBezTo>
                  <a:pt x="333" y="112"/>
                  <a:pt x="338" y="112"/>
                  <a:pt x="343" y="113"/>
                </a:cubicBezTo>
                <a:cubicBezTo>
                  <a:pt x="348" y="114"/>
                  <a:pt x="354" y="115"/>
                  <a:pt x="361" y="118"/>
                </a:cubicBezTo>
                <a:cubicBezTo>
                  <a:pt x="377" y="123"/>
                  <a:pt x="387" y="130"/>
                  <a:pt x="390" y="138"/>
                </a:cubicBezTo>
                <a:cubicBezTo>
                  <a:pt x="393" y="144"/>
                  <a:pt x="392" y="154"/>
                  <a:pt x="388" y="165"/>
                </a:cubicBezTo>
                <a:cubicBezTo>
                  <a:pt x="385" y="173"/>
                  <a:pt x="382" y="179"/>
                  <a:pt x="379" y="182"/>
                </a:cubicBezTo>
                <a:cubicBezTo>
                  <a:pt x="375" y="185"/>
                  <a:pt x="371" y="187"/>
                  <a:pt x="366" y="188"/>
                </a:cubicBezTo>
                <a:cubicBezTo>
                  <a:pt x="365" y="188"/>
                  <a:pt x="362" y="189"/>
                  <a:pt x="359" y="189"/>
                </a:cubicBezTo>
                <a:cubicBezTo>
                  <a:pt x="355" y="189"/>
                  <a:pt x="352" y="189"/>
                  <a:pt x="350" y="189"/>
                </a:cubicBezTo>
                <a:cubicBezTo>
                  <a:pt x="349" y="190"/>
                  <a:pt x="347" y="190"/>
                  <a:pt x="345" y="191"/>
                </a:cubicBezTo>
                <a:cubicBezTo>
                  <a:pt x="342" y="192"/>
                  <a:pt x="341" y="193"/>
                  <a:pt x="340" y="194"/>
                </a:cubicBezTo>
                <a:cubicBezTo>
                  <a:pt x="339" y="195"/>
                  <a:pt x="338" y="198"/>
                  <a:pt x="337" y="202"/>
                </a:cubicBezTo>
                <a:close/>
                <a:moveTo>
                  <a:pt x="311" y="212"/>
                </a:moveTo>
                <a:lnTo>
                  <a:pt x="331" y="219"/>
                </a:lnTo>
                <a:lnTo>
                  <a:pt x="323" y="241"/>
                </a:lnTo>
                <a:lnTo>
                  <a:pt x="303" y="234"/>
                </a:lnTo>
                <a:lnTo>
                  <a:pt x="311" y="212"/>
                </a:lnTo>
                <a:close/>
                <a:moveTo>
                  <a:pt x="61" y="198"/>
                </a:moveTo>
                <a:lnTo>
                  <a:pt x="44" y="206"/>
                </a:lnTo>
                <a:cubicBezTo>
                  <a:pt x="42" y="200"/>
                  <a:pt x="40" y="196"/>
                  <a:pt x="39" y="194"/>
                </a:cubicBezTo>
                <a:cubicBezTo>
                  <a:pt x="39" y="191"/>
                  <a:pt x="39" y="188"/>
                  <a:pt x="40" y="185"/>
                </a:cubicBezTo>
                <a:cubicBezTo>
                  <a:pt x="41" y="182"/>
                  <a:pt x="44" y="178"/>
                  <a:pt x="47" y="174"/>
                </a:cubicBezTo>
                <a:cubicBezTo>
                  <a:pt x="49" y="172"/>
                  <a:pt x="51" y="171"/>
                  <a:pt x="52" y="169"/>
                </a:cubicBezTo>
                <a:cubicBezTo>
                  <a:pt x="53" y="168"/>
                  <a:pt x="54" y="167"/>
                  <a:pt x="55" y="166"/>
                </a:cubicBezTo>
                <a:cubicBezTo>
                  <a:pt x="56" y="165"/>
                  <a:pt x="57" y="163"/>
                  <a:pt x="57" y="162"/>
                </a:cubicBezTo>
                <a:cubicBezTo>
                  <a:pt x="58" y="159"/>
                  <a:pt x="57" y="155"/>
                  <a:pt x="55" y="151"/>
                </a:cubicBezTo>
                <a:cubicBezTo>
                  <a:pt x="53" y="145"/>
                  <a:pt x="50" y="142"/>
                  <a:pt x="47" y="141"/>
                </a:cubicBezTo>
                <a:cubicBezTo>
                  <a:pt x="46" y="140"/>
                  <a:pt x="44" y="140"/>
                  <a:pt x="42" y="140"/>
                </a:cubicBezTo>
                <a:cubicBezTo>
                  <a:pt x="39" y="141"/>
                  <a:pt x="36" y="142"/>
                  <a:pt x="32" y="144"/>
                </a:cubicBezTo>
                <a:cubicBezTo>
                  <a:pt x="28" y="146"/>
                  <a:pt x="25" y="148"/>
                  <a:pt x="23" y="149"/>
                </a:cubicBezTo>
                <a:cubicBezTo>
                  <a:pt x="21" y="150"/>
                  <a:pt x="20" y="152"/>
                  <a:pt x="19" y="154"/>
                </a:cubicBezTo>
                <a:cubicBezTo>
                  <a:pt x="19" y="156"/>
                  <a:pt x="20" y="159"/>
                  <a:pt x="21" y="163"/>
                </a:cubicBezTo>
                <a:cubicBezTo>
                  <a:pt x="21" y="163"/>
                  <a:pt x="22" y="164"/>
                  <a:pt x="22" y="165"/>
                </a:cubicBezTo>
                <a:lnTo>
                  <a:pt x="24" y="169"/>
                </a:lnTo>
                <a:lnTo>
                  <a:pt x="7" y="176"/>
                </a:lnTo>
                <a:cubicBezTo>
                  <a:pt x="3" y="168"/>
                  <a:pt x="1" y="162"/>
                  <a:pt x="1" y="157"/>
                </a:cubicBezTo>
                <a:cubicBezTo>
                  <a:pt x="0" y="152"/>
                  <a:pt x="1" y="148"/>
                  <a:pt x="3" y="145"/>
                </a:cubicBezTo>
                <a:cubicBezTo>
                  <a:pt x="6" y="142"/>
                  <a:pt x="9" y="139"/>
                  <a:pt x="12" y="136"/>
                </a:cubicBezTo>
                <a:cubicBezTo>
                  <a:pt x="16" y="134"/>
                  <a:pt x="21" y="132"/>
                  <a:pt x="27" y="129"/>
                </a:cubicBezTo>
                <a:cubicBezTo>
                  <a:pt x="40" y="123"/>
                  <a:pt x="50" y="122"/>
                  <a:pt x="57" y="125"/>
                </a:cubicBezTo>
                <a:cubicBezTo>
                  <a:pt x="63" y="128"/>
                  <a:pt x="68" y="134"/>
                  <a:pt x="72" y="144"/>
                </a:cubicBezTo>
                <a:cubicBezTo>
                  <a:pt x="75" y="151"/>
                  <a:pt x="77" y="156"/>
                  <a:pt x="76" y="160"/>
                </a:cubicBezTo>
                <a:cubicBezTo>
                  <a:pt x="76" y="164"/>
                  <a:pt x="75" y="168"/>
                  <a:pt x="72" y="171"/>
                </a:cubicBezTo>
                <a:cubicBezTo>
                  <a:pt x="71" y="172"/>
                  <a:pt x="70" y="174"/>
                  <a:pt x="67" y="176"/>
                </a:cubicBezTo>
                <a:cubicBezTo>
                  <a:pt x="65" y="179"/>
                  <a:pt x="63" y="180"/>
                  <a:pt x="62" y="182"/>
                </a:cubicBezTo>
                <a:cubicBezTo>
                  <a:pt x="61" y="183"/>
                  <a:pt x="60" y="184"/>
                  <a:pt x="60" y="186"/>
                </a:cubicBezTo>
                <a:cubicBezTo>
                  <a:pt x="59" y="188"/>
                  <a:pt x="58" y="189"/>
                  <a:pt x="59" y="191"/>
                </a:cubicBezTo>
                <a:cubicBezTo>
                  <a:pt x="59" y="192"/>
                  <a:pt x="60" y="194"/>
                  <a:pt x="61" y="198"/>
                </a:cubicBezTo>
                <a:close/>
                <a:moveTo>
                  <a:pt x="50" y="220"/>
                </a:moveTo>
                <a:lnTo>
                  <a:pt x="67" y="212"/>
                </a:lnTo>
                <a:lnTo>
                  <a:pt x="75" y="231"/>
                </a:lnTo>
                <a:lnTo>
                  <a:pt x="58" y="238"/>
                </a:lnTo>
                <a:lnTo>
                  <a:pt x="50" y="220"/>
                </a:lnTo>
                <a:close/>
                <a:moveTo>
                  <a:pt x="177" y="90"/>
                </a:moveTo>
                <a:lnTo>
                  <a:pt x="158" y="81"/>
                </a:lnTo>
                <a:cubicBezTo>
                  <a:pt x="161" y="75"/>
                  <a:pt x="163" y="70"/>
                  <a:pt x="165" y="68"/>
                </a:cubicBezTo>
                <a:cubicBezTo>
                  <a:pt x="167" y="65"/>
                  <a:pt x="170" y="63"/>
                  <a:pt x="173" y="62"/>
                </a:cubicBezTo>
                <a:cubicBezTo>
                  <a:pt x="177" y="60"/>
                  <a:pt x="182" y="60"/>
                  <a:pt x="188" y="60"/>
                </a:cubicBezTo>
                <a:cubicBezTo>
                  <a:pt x="191" y="60"/>
                  <a:pt x="193" y="61"/>
                  <a:pt x="195" y="61"/>
                </a:cubicBezTo>
                <a:cubicBezTo>
                  <a:pt x="197" y="61"/>
                  <a:pt x="199" y="61"/>
                  <a:pt x="201" y="61"/>
                </a:cubicBezTo>
                <a:cubicBezTo>
                  <a:pt x="203" y="61"/>
                  <a:pt x="204" y="60"/>
                  <a:pt x="205" y="60"/>
                </a:cubicBezTo>
                <a:cubicBezTo>
                  <a:pt x="209" y="58"/>
                  <a:pt x="212" y="55"/>
                  <a:pt x="214" y="50"/>
                </a:cubicBezTo>
                <a:cubicBezTo>
                  <a:pt x="217" y="44"/>
                  <a:pt x="218" y="39"/>
                  <a:pt x="217" y="36"/>
                </a:cubicBezTo>
                <a:cubicBezTo>
                  <a:pt x="217" y="34"/>
                  <a:pt x="215" y="32"/>
                  <a:pt x="213" y="30"/>
                </a:cubicBezTo>
                <a:cubicBezTo>
                  <a:pt x="211" y="29"/>
                  <a:pt x="208" y="27"/>
                  <a:pt x="203" y="25"/>
                </a:cubicBezTo>
                <a:cubicBezTo>
                  <a:pt x="198" y="22"/>
                  <a:pt x="194" y="21"/>
                  <a:pt x="192" y="20"/>
                </a:cubicBezTo>
                <a:cubicBezTo>
                  <a:pt x="189" y="20"/>
                  <a:pt x="187" y="20"/>
                  <a:pt x="185" y="21"/>
                </a:cubicBezTo>
                <a:cubicBezTo>
                  <a:pt x="183" y="22"/>
                  <a:pt x="181" y="24"/>
                  <a:pt x="179" y="29"/>
                </a:cubicBezTo>
                <a:cubicBezTo>
                  <a:pt x="178" y="29"/>
                  <a:pt x="178" y="30"/>
                  <a:pt x="178" y="31"/>
                </a:cubicBezTo>
                <a:lnTo>
                  <a:pt x="175" y="36"/>
                </a:lnTo>
                <a:lnTo>
                  <a:pt x="156" y="26"/>
                </a:lnTo>
                <a:cubicBezTo>
                  <a:pt x="160" y="17"/>
                  <a:pt x="165" y="11"/>
                  <a:pt x="168" y="7"/>
                </a:cubicBezTo>
                <a:cubicBezTo>
                  <a:pt x="172" y="3"/>
                  <a:pt x="176" y="1"/>
                  <a:pt x="180" y="0"/>
                </a:cubicBezTo>
                <a:cubicBezTo>
                  <a:pt x="185" y="0"/>
                  <a:pt x="190" y="0"/>
                  <a:pt x="195" y="2"/>
                </a:cubicBezTo>
                <a:cubicBezTo>
                  <a:pt x="200" y="3"/>
                  <a:pt x="206" y="6"/>
                  <a:pt x="212" y="9"/>
                </a:cubicBezTo>
                <a:cubicBezTo>
                  <a:pt x="227" y="17"/>
                  <a:pt x="236" y="24"/>
                  <a:pt x="238" y="32"/>
                </a:cubicBezTo>
                <a:cubicBezTo>
                  <a:pt x="240" y="39"/>
                  <a:pt x="239" y="48"/>
                  <a:pt x="233" y="60"/>
                </a:cubicBezTo>
                <a:cubicBezTo>
                  <a:pt x="229" y="67"/>
                  <a:pt x="225" y="73"/>
                  <a:pt x="222" y="75"/>
                </a:cubicBezTo>
                <a:cubicBezTo>
                  <a:pt x="218" y="78"/>
                  <a:pt x="214" y="79"/>
                  <a:pt x="209" y="80"/>
                </a:cubicBezTo>
                <a:cubicBezTo>
                  <a:pt x="207" y="80"/>
                  <a:pt x="205" y="80"/>
                  <a:pt x="201" y="79"/>
                </a:cubicBezTo>
                <a:cubicBezTo>
                  <a:pt x="197" y="79"/>
                  <a:pt x="194" y="79"/>
                  <a:pt x="193" y="79"/>
                </a:cubicBezTo>
                <a:cubicBezTo>
                  <a:pt x="191" y="79"/>
                  <a:pt x="189" y="79"/>
                  <a:pt x="187" y="80"/>
                </a:cubicBezTo>
                <a:cubicBezTo>
                  <a:pt x="185" y="80"/>
                  <a:pt x="183" y="81"/>
                  <a:pt x="182" y="82"/>
                </a:cubicBezTo>
                <a:cubicBezTo>
                  <a:pt x="181" y="83"/>
                  <a:pt x="179" y="86"/>
                  <a:pt x="177" y="90"/>
                </a:cubicBezTo>
                <a:close/>
                <a:moveTo>
                  <a:pt x="150" y="96"/>
                </a:moveTo>
                <a:lnTo>
                  <a:pt x="170" y="106"/>
                </a:lnTo>
                <a:lnTo>
                  <a:pt x="159" y="127"/>
                </a:lnTo>
                <a:lnTo>
                  <a:pt x="140" y="117"/>
                </a:lnTo>
                <a:lnTo>
                  <a:pt x="150" y="96"/>
                </a:lnTo>
                <a:close/>
              </a:path>
            </a:pathLst>
          </a:custGeom>
          <a:solidFill>
            <a:srgbClr val="E09085"/>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6" name="矩形: 剪去对角 25">
            <a:extLst>
              <a:ext uri="{FF2B5EF4-FFF2-40B4-BE49-F238E27FC236}">
                <a16:creationId xmlns:a16="http://schemas.microsoft.com/office/drawing/2014/main" id="{0047FC5D-B0E8-44FF-AB9E-5DA898C518E4}"/>
              </a:ext>
            </a:extLst>
          </p:cNvPr>
          <p:cNvSpPr/>
          <p:nvPr/>
        </p:nvSpPr>
        <p:spPr>
          <a:xfrm flipV="1">
            <a:off x="6468737" y="2613903"/>
            <a:ext cx="1972018" cy="424722"/>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矩形: 剪去对角 26">
            <a:extLst>
              <a:ext uri="{FF2B5EF4-FFF2-40B4-BE49-F238E27FC236}">
                <a16:creationId xmlns:a16="http://schemas.microsoft.com/office/drawing/2014/main" id="{B44A0FB5-9E67-44B7-99BD-13C52842D5C0}"/>
              </a:ext>
            </a:extLst>
          </p:cNvPr>
          <p:cNvSpPr/>
          <p:nvPr/>
        </p:nvSpPr>
        <p:spPr>
          <a:xfrm rot="10800000" flipV="1">
            <a:off x="9612217" y="4037902"/>
            <a:ext cx="1972018" cy="424724"/>
          </a:xfrm>
          <a:prstGeom prst="snip2DiagRect">
            <a:avLst/>
          </a:prstGeom>
          <a:solidFill>
            <a:srgbClr val="E09085"/>
          </a:solidFill>
          <a:ln>
            <a:noFill/>
          </a:ln>
          <a:effectLst>
            <a:outerShdw blurRad="101600" sx="101000" sy="101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矩形: 圆角 27">
            <a:extLst>
              <a:ext uri="{FF2B5EF4-FFF2-40B4-BE49-F238E27FC236}">
                <a16:creationId xmlns:a16="http://schemas.microsoft.com/office/drawing/2014/main" id="{77BAA597-007F-47D8-B1E3-4B8B3AE01176}"/>
              </a:ext>
            </a:extLst>
          </p:cNvPr>
          <p:cNvSpPr/>
          <p:nvPr/>
        </p:nvSpPr>
        <p:spPr>
          <a:xfrm rot="18900000">
            <a:off x="1652531" y="3463768"/>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矩形: 圆角 28">
            <a:extLst>
              <a:ext uri="{FF2B5EF4-FFF2-40B4-BE49-F238E27FC236}">
                <a16:creationId xmlns:a16="http://schemas.microsoft.com/office/drawing/2014/main" id="{EA6BD772-E75B-4B28-B28D-68046CBBF089}"/>
              </a:ext>
            </a:extLst>
          </p:cNvPr>
          <p:cNvSpPr/>
          <p:nvPr/>
        </p:nvSpPr>
        <p:spPr>
          <a:xfrm rot="18900000">
            <a:off x="4797237" y="3472387"/>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矩形: 圆角 29">
            <a:extLst>
              <a:ext uri="{FF2B5EF4-FFF2-40B4-BE49-F238E27FC236}">
                <a16:creationId xmlns:a16="http://schemas.microsoft.com/office/drawing/2014/main" id="{8302A614-9C33-4EA2-A548-0CEEE6606F6E}"/>
              </a:ext>
            </a:extLst>
          </p:cNvPr>
          <p:cNvSpPr/>
          <p:nvPr/>
        </p:nvSpPr>
        <p:spPr>
          <a:xfrm rot="18900000">
            <a:off x="7377966" y="3484484"/>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 name="矩形: 圆角 30">
            <a:extLst>
              <a:ext uri="{FF2B5EF4-FFF2-40B4-BE49-F238E27FC236}">
                <a16:creationId xmlns:a16="http://schemas.microsoft.com/office/drawing/2014/main" id="{E8563F7D-FEAB-40B4-B3A2-C38FADCD66F6}"/>
              </a:ext>
            </a:extLst>
          </p:cNvPr>
          <p:cNvSpPr/>
          <p:nvPr/>
        </p:nvSpPr>
        <p:spPr>
          <a:xfrm rot="18900000">
            <a:off x="10522672" y="3493103"/>
            <a:ext cx="136686" cy="136686"/>
          </a:xfrm>
          <a:prstGeom prst="round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文本框 31">
            <a:extLst>
              <a:ext uri="{FF2B5EF4-FFF2-40B4-BE49-F238E27FC236}">
                <a16:creationId xmlns:a16="http://schemas.microsoft.com/office/drawing/2014/main" id="{B30D2801-B88D-43A1-9568-1E5CE279F51A}"/>
              </a:ext>
            </a:extLst>
          </p:cNvPr>
          <p:cNvSpPr txBox="1"/>
          <p:nvPr/>
        </p:nvSpPr>
        <p:spPr>
          <a:xfrm>
            <a:off x="3483616" y="3998126"/>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优势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2</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4" name="文本框 33">
            <a:extLst>
              <a:ext uri="{FF2B5EF4-FFF2-40B4-BE49-F238E27FC236}">
                <a16:creationId xmlns:a16="http://schemas.microsoft.com/office/drawing/2014/main" id="{5475ED69-8DC1-4DBB-9601-B7323BD90CB3}"/>
              </a:ext>
            </a:extLst>
          </p:cNvPr>
          <p:cNvSpPr txBox="1"/>
          <p:nvPr/>
        </p:nvSpPr>
        <p:spPr>
          <a:xfrm>
            <a:off x="9178070" y="4003869"/>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劣势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2</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6" name="文本框 35">
            <a:extLst>
              <a:ext uri="{FF2B5EF4-FFF2-40B4-BE49-F238E27FC236}">
                <a16:creationId xmlns:a16="http://schemas.microsoft.com/office/drawing/2014/main" id="{E524D36E-EFCD-4DA8-B550-5CEA2B209601}"/>
              </a:ext>
            </a:extLst>
          </p:cNvPr>
          <p:cNvSpPr txBox="1"/>
          <p:nvPr/>
        </p:nvSpPr>
        <p:spPr>
          <a:xfrm>
            <a:off x="6073287" y="2595263"/>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劣势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1</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8" name="文本框 37">
            <a:extLst>
              <a:ext uri="{FF2B5EF4-FFF2-40B4-BE49-F238E27FC236}">
                <a16:creationId xmlns:a16="http://schemas.microsoft.com/office/drawing/2014/main" id="{C0A344CD-3A76-4B6F-ADEA-E0AA7577223A}"/>
              </a:ext>
            </a:extLst>
          </p:cNvPr>
          <p:cNvSpPr txBox="1"/>
          <p:nvPr/>
        </p:nvSpPr>
        <p:spPr>
          <a:xfrm>
            <a:off x="351997" y="2582436"/>
            <a:ext cx="2874439" cy="403893"/>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rPr>
              <a:t>优势</a:t>
            </a:r>
            <a:r>
              <a:rPr kumimoji="0" lang="en-US" altLang="zh-CN" sz="1800" b="0" i="0" u="none" strike="noStrike" kern="1200" cap="none" spc="200" normalizeH="0" baseline="0" noProof="0" dirty="0">
                <a:ln>
                  <a:noFill/>
                </a:ln>
                <a:solidFill>
                  <a:prstClr val="white"/>
                </a:solidFill>
                <a:effectLst/>
                <a:uLnTx/>
                <a:uFillTx/>
                <a:latin typeface="+mn-lt"/>
                <a:ea typeface="+mn-ea"/>
                <a:cs typeface="+mn-ea"/>
                <a:sym typeface="+mn-lt"/>
              </a:rPr>
              <a:t>1</a:t>
            </a:r>
            <a:endParaRPr kumimoji="0" lang="zh-CN" altLang="en-US" sz="1800" b="0" i="0" u="none" strike="noStrike" kern="1200" cap="none" spc="200" normalizeH="0" baseline="0" noProof="0" dirty="0">
              <a:ln>
                <a:noFill/>
              </a:ln>
              <a:solidFill>
                <a:prstClr val="white"/>
              </a:solidFill>
              <a:effectLst/>
              <a:uLnTx/>
              <a:uFillTx/>
              <a:latin typeface="+mn-lt"/>
              <a:ea typeface="+mn-ea"/>
              <a:cs typeface="+mn-ea"/>
              <a:sym typeface="+mn-lt"/>
            </a:endParaRPr>
          </a:p>
        </p:txBody>
      </p:sp>
      <p:sp>
        <p:nvSpPr>
          <p:cNvPr id="39" name="矩形 38">
            <a:extLst>
              <a:ext uri="{FF2B5EF4-FFF2-40B4-BE49-F238E27FC236}">
                <a16:creationId xmlns:a16="http://schemas.microsoft.com/office/drawing/2014/main" id="{362E63FE-E4FC-4911-BC7A-1443A263124E}"/>
              </a:ext>
            </a:extLst>
          </p:cNvPr>
          <p:cNvSpPr/>
          <p:nvPr/>
        </p:nvSpPr>
        <p:spPr>
          <a:xfrm>
            <a:off x="660678" y="1189982"/>
            <a:ext cx="2305948" cy="1394164"/>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b="0" i="0" u="none" strike="noStrike" kern="1200" cap="none" spc="0" normalizeH="0" baseline="0" noProof="0" dirty="0">
                <a:ln>
                  <a:noFill/>
                </a:ln>
                <a:solidFill>
                  <a:srgbClr val="59595B"/>
                </a:solidFill>
                <a:effectLst/>
                <a:uLnTx/>
                <a:uFillTx/>
                <a:cs typeface="+mn-ea"/>
                <a:sym typeface="+mn-lt"/>
              </a:rPr>
              <a:t>时间效率最高的多模匹配算法</a:t>
            </a:r>
            <a:endParaRPr kumimoji="1" lang="en-US" altLang="zh-CN" sz="1100" b="0" i="0" u="none" strike="noStrike" kern="1200" cap="none" spc="0" normalizeH="0" baseline="0" noProof="0" dirty="0">
              <a:ln>
                <a:noFill/>
              </a:ln>
              <a:solidFill>
                <a:srgbClr val="59595B"/>
              </a:solidFill>
              <a:effectLst/>
              <a:uLnTx/>
              <a:uFillTx/>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b="0" i="0" u="none" strike="noStrike" kern="1200" cap="none" spc="0" normalizeH="0" baseline="0" noProof="0" dirty="0">
                <a:ln>
                  <a:noFill/>
                </a:ln>
                <a:solidFill>
                  <a:srgbClr val="59595B"/>
                </a:solidFill>
                <a:effectLst/>
                <a:uLnTx/>
                <a:uFillTx/>
                <a:cs typeface="+mn-ea"/>
                <a:sym typeface="+mn-lt"/>
              </a:rPr>
              <a:t>对单主串的时间复杂度为</a:t>
            </a:r>
            <a:r>
              <a:rPr kumimoji="1" lang="en-US" altLang="zh-CN" sz="1100" b="0" i="0" u="none" strike="noStrike" kern="1200" cap="none" spc="0" normalizeH="0" baseline="0" noProof="0" dirty="0">
                <a:ln>
                  <a:noFill/>
                </a:ln>
                <a:solidFill>
                  <a:srgbClr val="59595B"/>
                </a:solidFill>
                <a:effectLst/>
                <a:uLnTx/>
                <a:uFillTx/>
                <a:cs typeface="+mn-ea"/>
                <a:sym typeface="+mn-lt"/>
              </a:rPr>
              <a:t>O(k)</a:t>
            </a:r>
            <a:endParaRPr kumimoji="1" lang="en-US" altLang="zh-CN" sz="1100" dirty="0">
              <a:solidFill>
                <a:srgbClr val="59595B"/>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en-US" altLang="zh-CN" sz="1100" b="0" i="0" u="none" strike="noStrike" kern="1200" cap="none" spc="0" normalizeH="0" baseline="0" noProof="0" dirty="0">
                <a:ln>
                  <a:noFill/>
                </a:ln>
                <a:solidFill>
                  <a:srgbClr val="59595B"/>
                </a:solidFill>
                <a:effectLst/>
                <a:uLnTx/>
                <a:uFillTx/>
                <a:cs typeface="+mn-ea"/>
                <a:sym typeface="+mn-lt"/>
              </a:rPr>
              <a:t>K</a:t>
            </a:r>
            <a:r>
              <a:rPr kumimoji="1" lang="zh-CN" altLang="en-US" sz="1100" b="0" i="0" u="none" strike="noStrike" kern="1200" cap="none" spc="0" normalizeH="0" baseline="0" noProof="0" dirty="0">
                <a:ln>
                  <a:noFill/>
                </a:ln>
                <a:solidFill>
                  <a:srgbClr val="59595B"/>
                </a:solidFill>
                <a:effectLst/>
                <a:uLnTx/>
                <a:uFillTx/>
                <a:cs typeface="+mn-ea"/>
                <a:sym typeface="+mn-lt"/>
              </a:rPr>
              <a:t>为主串字符串的长度</a:t>
            </a:r>
            <a:endParaRPr kumimoji="1" lang="en-US" altLang="zh-CN" sz="1100" b="0" i="0" u="none" strike="noStrike" kern="1200" cap="none" spc="0" normalizeH="0" baseline="0" noProof="0" dirty="0">
              <a:ln>
                <a:noFill/>
              </a:ln>
              <a:solidFill>
                <a:srgbClr val="59595B"/>
              </a:solidFill>
              <a:effectLst/>
              <a:uLnTx/>
              <a:uFillTx/>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b="0" i="0" u="none" strike="noStrike" kern="1200" cap="none" spc="0" normalizeH="0" baseline="0" noProof="0" dirty="0">
                <a:ln>
                  <a:noFill/>
                </a:ln>
                <a:solidFill>
                  <a:srgbClr val="59595B"/>
                </a:solidFill>
                <a:effectLst/>
                <a:uLnTx/>
                <a:uFillTx/>
                <a:cs typeface="+mn-ea"/>
                <a:sym typeface="+mn-lt"/>
              </a:rPr>
              <a:t>虽然和</a:t>
            </a:r>
            <a:r>
              <a:rPr kumimoji="1" lang="en-US" altLang="zh-CN" sz="1100" b="0" i="0" u="none" strike="noStrike" kern="1200" cap="none" spc="0" normalizeH="0" baseline="0" noProof="0" dirty="0" err="1">
                <a:ln>
                  <a:noFill/>
                </a:ln>
                <a:solidFill>
                  <a:srgbClr val="59595B"/>
                </a:solidFill>
                <a:effectLst/>
                <a:uLnTx/>
                <a:uFillTx/>
                <a:cs typeface="+mn-ea"/>
                <a:sym typeface="+mn-lt"/>
              </a:rPr>
              <a:t>Trie</a:t>
            </a:r>
            <a:r>
              <a:rPr kumimoji="1" lang="zh-CN" altLang="en-US" sz="1100" b="0" i="0" u="none" strike="noStrike" kern="1200" cap="none" spc="0" normalizeH="0" baseline="0" noProof="0" dirty="0">
                <a:ln>
                  <a:noFill/>
                </a:ln>
                <a:solidFill>
                  <a:srgbClr val="59595B"/>
                </a:solidFill>
                <a:effectLst/>
                <a:uLnTx/>
                <a:uFillTx/>
                <a:cs typeface="+mn-ea"/>
                <a:sym typeface="+mn-lt"/>
              </a:rPr>
              <a:t>理论复杂度一样，但是实际效率比</a:t>
            </a:r>
            <a:r>
              <a:rPr kumimoji="1" lang="en-US" altLang="zh-CN" sz="1100" b="0" i="0" u="none" strike="noStrike" kern="1200" cap="none" spc="0" normalizeH="0" baseline="0" noProof="0" dirty="0" err="1">
                <a:ln>
                  <a:noFill/>
                </a:ln>
                <a:solidFill>
                  <a:srgbClr val="59595B"/>
                </a:solidFill>
                <a:effectLst/>
                <a:uLnTx/>
                <a:uFillTx/>
                <a:cs typeface="+mn-ea"/>
                <a:sym typeface="+mn-lt"/>
              </a:rPr>
              <a:t>Trie</a:t>
            </a:r>
            <a:r>
              <a:rPr kumimoji="1" lang="zh-CN" altLang="en-US" sz="1100" b="0" i="0" u="none" strike="noStrike" kern="1200" cap="none" spc="0" normalizeH="0" baseline="0" noProof="0" dirty="0">
                <a:ln>
                  <a:noFill/>
                </a:ln>
                <a:solidFill>
                  <a:srgbClr val="59595B"/>
                </a:solidFill>
                <a:effectLst/>
                <a:uLnTx/>
                <a:uFillTx/>
                <a:cs typeface="+mn-ea"/>
                <a:sym typeface="+mn-lt"/>
              </a:rPr>
              <a:t>高得多，在算法比赛就是</a:t>
            </a:r>
            <a:r>
              <a:rPr kumimoji="1" lang="en-US" altLang="zh-CN" sz="1100" b="0" i="0" u="none" strike="noStrike" kern="1200" cap="none" spc="0" normalizeH="0" baseline="0" noProof="0" dirty="0">
                <a:ln>
                  <a:noFill/>
                </a:ln>
                <a:solidFill>
                  <a:srgbClr val="59595B"/>
                </a:solidFill>
                <a:effectLst/>
                <a:uLnTx/>
                <a:uFillTx/>
                <a:cs typeface="+mn-ea"/>
                <a:sym typeface="+mn-lt"/>
              </a:rPr>
              <a:t>70</a:t>
            </a:r>
            <a:r>
              <a:rPr kumimoji="1" lang="zh-CN" altLang="en-US" sz="1100" b="0" i="0" u="none" strike="noStrike" kern="1200" cap="none" spc="0" normalizeH="0" baseline="0" noProof="0" dirty="0">
                <a:ln>
                  <a:noFill/>
                </a:ln>
                <a:solidFill>
                  <a:srgbClr val="59595B"/>
                </a:solidFill>
                <a:effectLst/>
                <a:uLnTx/>
                <a:uFillTx/>
                <a:cs typeface="+mn-ea"/>
                <a:sym typeface="+mn-lt"/>
              </a:rPr>
              <a:t>分和</a:t>
            </a:r>
            <a:r>
              <a:rPr kumimoji="1" lang="en-US" altLang="zh-CN" sz="1100" b="0" i="0" u="none" strike="noStrike" kern="1200" cap="none" spc="0" normalizeH="0" baseline="0" noProof="0" dirty="0">
                <a:ln>
                  <a:noFill/>
                </a:ln>
                <a:solidFill>
                  <a:srgbClr val="59595B"/>
                </a:solidFill>
                <a:effectLst/>
                <a:uLnTx/>
                <a:uFillTx/>
                <a:cs typeface="+mn-ea"/>
                <a:sym typeface="+mn-lt"/>
              </a:rPr>
              <a:t>100</a:t>
            </a:r>
            <a:r>
              <a:rPr kumimoji="1" lang="zh-CN" altLang="en-US" sz="1100" b="0" i="0" u="none" strike="noStrike" kern="1200" cap="none" spc="0" normalizeH="0" baseline="0" noProof="0" dirty="0">
                <a:ln>
                  <a:noFill/>
                </a:ln>
                <a:solidFill>
                  <a:srgbClr val="59595B"/>
                </a:solidFill>
                <a:effectLst/>
                <a:uLnTx/>
                <a:uFillTx/>
                <a:cs typeface="+mn-ea"/>
                <a:sym typeface="+mn-lt"/>
              </a:rPr>
              <a:t>分的区别</a:t>
            </a:r>
            <a:endParaRPr kumimoji="1" lang="en-US" altLang="zh-CN" sz="1100" b="0" i="0" u="none" strike="noStrike" kern="1200" cap="none" spc="0" normalizeH="0" baseline="0" noProof="0" dirty="0">
              <a:ln>
                <a:noFill/>
              </a:ln>
              <a:solidFill>
                <a:srgbClr val="59595B"/>
              </a:solidFill>
              <a:effectLst/>
              <a:uLnTx/>
              <a:uFillTx/>
              <a:cs typeface="+mn-ea"/>
              <a:sym typeface="+mn-lt"/>
            </a:endParaRPr>
          </a:p>
        </p:txBody>
      </p:sp>
      <p:pic>
        <p:nvPicPr>
          <p:cNvPr id="40" name="图片 39">
            <a:extLst>
              <a:ext uri="{FF2B5EF4-FFF2-40B4-BE49-F238E27FC236}">
                <a16:creationId xmlns:a16="http://schemas.microsoft.com/office/drawing/2014/main" id="{4E677A68-1821-4FF7-8873-6A8E01F44804}"/>
              </a:ext>
            </a:extLst>
          </p:cNvPr>
          <p:cNvPicPr>
            <a:picLocks noChangeAspect="1"/>
          </p:cNvPicPr>
          <p:nvPr/>
        </p:nvPicPr>
        <p:blipFill>
          <a:blip r:embed="rId2">
            <a:extLst>
              <a:ext uri="{28A0092B-C50C-407E-A947-70E740481C1C}">
                <a14:useLocalDpi xmlns:a14="http://schemas.microsoft.com/office/drawing/2010/main" val="0"/>
              </a:ext>
            </a:extLst>
          </a:blip>
          <a:srcRect l="888" r="888"/>
          <a:stretch/>
        </p:blipFill>
        <p:spPr>
          <a:xfrm>
            <a:off x="6891899" y="216919"/>
            <a:ext cx="587375" cy="581381"/>
          </a:xfrm>
          <a:prstGeom prst="rect">
            <a:avLst/>
          </a:prstGeom>
        </p:spPr>
      </p:pic>
      <p:sp>
        <p:nvSpPr>
          <p:cNvPr id="41" name="矩形 40">
            <a:extLst>
              <a:ext uri="{FF2B5EF4-FFF2-40B4-BE49-F238E27FC236}">
                <a16:creationId xmlns:a16="http://schemas.microsoft.com/office/drawing/2014/main" id="{E500AAFB-B189-41A4-BB97-C364C03B8340}"/>
              </a:ext>
            </a:extLst>
          </p:cNvPr>
          <p:cNvSpPr/>
          <p:nvPr/>
        </p:nvSpPr>
        <p:spPr>
          <a:xfrm>
            <a:off x="3615954" y="4635177"/>
            <a:ext cx="2494850" cy="1174104"/>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解决了字典树中子串匹配的问题以及匹配成功部分信息没有充分利用的问题</a:t>
            </a:r>
            <a:endParaRPr kumimoji="1" lang="en-US" altLang="zh-CN" sz="1100" dirty="0">
              <a:solidFill>
                <a:srgbClr val="59595B"/>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同样适合业务上热更新的需求，只需要在表改动时重建</a:t>
            </a:r>
            <a:r>
              <a:rPr kumimoji="1" lang="en-US" altLang="zh-CN" sz="1100" dirty="0">
                <a:solidFill>
                  <a:srgbClr val="59595B"/>
                </a:solidFill>
                <a:cs typeface="+mn-ea"/>
                <a:sym typeface="+mn-lt"/>
              </a:rPr>
              <a:t>AC</a:t>
            </a:r>
            <a:r>
              <a:rPr kumimoji="1" lang="zh-CN" altLang="en-US" sz="1100" dirty="0">
                <a:solidFill>
                  <a:srgbClr val="59595B"/>
                </a:solidFill>
                <a:cs typeface="+mn-ea"/>
                <a:sym typeface="+mn-lt"/>
              </a:rPr>
              <a:t>自动机即可</a:t>
            </a:r>
            <a:endParaRPr kumimoji="1" lang="en-US" altLang="zh-CN" sz="1100" dirty="0">
              <a:solidFill>
                <a:srgbClr val="59595B"/>
              </a:solidFill>
              <a:cs typeface="+mn-ea"/>
              <a:sym typeface="+mn-lt"/>
            </a:endParaRPr>
          </a:p>
        </p:txBody>
      </p:sp>
      <p:sp>
        <p:nvSpPr>
          <p:cNvPr id="42" name="矩形 41">
            <a:extLst>
              <a:ext uri="{FF2B5EF4-FFF2-40B4-BE49-F238E27FC236}">
                <a16:creationId xmlns:a16="http://schemas.microsoft.com/office/drawing/2014/main" id="{E1248999-8F45-4822-9701-AD83CCEEF7E1}"/>
              </a:ext>
            </a:extLst>
          </p:cNvPr>
          <p:cNvSpPr/>
          <p:nvPr/>
        </p:nvSpPr>
        <p:spPr>
          <a:xfrm>
            <a:off x="6200233" y="1056525"/>
            <a:ext cx="3411984" cy="1394164"/>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核心思想依旧是是典型的空间换时间，相较于字典树需要进一步维护一个</a:t>
            </a:r>
            <a:r>
              <a:rPr kumimoji="1" lang="en-US" altLang="zh-CN" sz="1100" dirty="0">
                <a:solidFill>
                  <a:srgbClr val="59595B"/>
                </a:solidFill>
                <a:cs typeface="+mn-ea"/>
                <a:sym typeface="+mn-lt"/>
              </a:rPr>
              <a:t>fail</a:t>
            </a:r>
            <a:r>
              <a:rPr kumimoji="1" lang="zh-CN" altLang="en-US" sz="1100" dirty="0">
                <a:solidFill>
                  <a:srgbClr val="59595B"/>
                </a:solidFill>
                <a:cs typeface="+mn-ea"/>
                <a:sym typeface="+mn-lt"/>
              </a:rPr>
              <a:t>指针，空间开销更大。</a:t>
            </a:r>
            <a:endParaRPr kumimoji="1" lang="en-US" altLang="zh-CN" sz="1100" dirty="0">
              <a:solidFill>
                <a:srgbClr val="59595B"/>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但个人认为这个开销相对于性能提升来说，在大数据环境下是完全值得的</a:t>
            </a:r>
            <a:endParaRPr kumimoji="1" lang="en-US" altLang="zh-CN" sz="1100" dirty="0">
              <a:solidFill>
                <a:srgbClr val="59595B"/>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也有了解过朋友的项目相关功能正是使用</a:t>
            </a:r>
            <a:r>
              <a:rPr kumimoji="1" lang="en-US" altLang="zh-CN" sz="1100" dirty="0">
                <a:solidFill>
                  <a:srgbClr val="59595B"/>
                </a:solidFill>
                <a:cs typeface="+mn-ea"/>
                <a:sym typeface="+mn-lt"/>
              </a:rPr>
              <a:t>AC</a:t>
            </a:r>
            <a:r>
              <a:rPr kumimoji="1" lang="zh-CN" altLang="en-US" sz="1100" dirty="0">
                <a:solidFill>
                  <a:srgbClr val="59595B"/>
                </a:solidFill>
                <a:cs typeface="+mn-ea"/>
                <a:sym typeface="+mn-lt"/>
              </a:rPr>
              <a:t>自动机的算法，证明该算法是有实际的应用场景的</a:t>
            </a:r>
            <a:endParaRPr kumimoji="1" lang="en-US" altLang="zh-CN" sz="1100" dirty="0">
              <a:solidFill>
                <a:srgbClr val="59595B"/>
              </a:solidFill>
              <a:cs typeface="+mn-ea"/>
              <a:sym typeface="+mn-lt"/>
            </a:endParaRPr>
          </a:p>
        </p:txBody>
      </p:sp>
      <p:sp>
        <p:nvSpPr>
          <p:cNvPr id="44" name="矩形 43">
            <a:extLst>
              <a:ext uri="{FF2B5EF4-FFF2-40B4-BE49-F238E27FC236}">
                <a16:creationId xmlns:a16="http://schemas.microsoft.com/office/drawing/2014/main" id="{E12085BF-3E97-406B-B61B-9C2A65695022}"/>
              </a:ext>
            </a:extLst>
          </p:cNvPr>
          <p:cNvSpPr/>
          <p:nvPr/>
        </p:nvSpPr>
        <p:spPr>
          <a:xfrm>
            <a:off x="9333110" y="4606089"/>
            <a:ext cx="2515809" cy="2054345"/>
          </a:xfrm>
          <a:prstGeom prst="rect">
            <a:avLst/>
          </a:prstGeom>
        </p:spPr>
        <p:txBody>
          <a:bodyPr wrap="square">
            <a:spAutoFit/>
          </a:bodyPr>
          <a:lstStyle/>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en-US" altLang="zh-CN" sz="1100" dirty="0">
                <a:solidFill>
                  <a:srgbClr val="59595B"/>
                </a:solidFill>
                <a:cs typeface="+mn-ea"/>
                <a:sym typeface="+mn-lt"/>
              </a:rPr>
              <a:t>AC</a:t>
            </a:r>
            <a:r>
              <a:rPr kumimoji="1" lang="zh-CN" altLang="en-US" sz="1100" dirty="0">
                <a:solidFill>
                  <a:srgbClr val="59595B"/>
                </a:solidFill>
                <a:cs typeface="+mn-ea"/>
                <a:sym typeface="+mn-lt"/>
              </a:rPr>
              <a:t>自动机的理解难度大，使用了很多算法技巧，诸如路径压缩，图论搜索，字典树构造等技术，需要掌握的知识点多，理解成本高</a:t>
            </a:r>
            <a:endParaRPr kumimoji="1" lang="en-US" altLang="zh-CN" sz="1100" dirty="0">
              <a:solidFill>
                <a:srgbClr val="59595B"/>
              </a:solidFill>
              <a:cs typeface="+mn-ea"/>
              <a:sym typeface="+mn-lt"/>
            </a:endParaRPr>
          </a:p>
          <a:p>
            <a:pPr marL="171450" marR="0" lvl="0" indent="-171450"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1" lang="zh-CN" altLang="en-US" sz="1100" dirty="0">
                <a:solidFill>
                  <a:srgbClr val="59595B"/>
                </a:solidFill>
                <a:cs typeface="+mn-ea"/>
                <a:sym typeface="+mn-lt"/>
              </a:rPr>
              <a:t>虽然效率最高，但更多的是针对一些</a:t>
            </a:r>
            <a:r>
              <a:rPr kumimoji="1" lang="zh-CN" altLang="en-US" sz="1100" dirty="0">
                <a:solidFill>
                  <a:srgbClr val="FF0000"/>
                </a:solidFill>
                <a:cs typeface="+mn-ea"/>
                <a:sym typeface="+mn-lt"/>
              </a:rPr>
              <a:t>极端情况</a:t>
            </a:r>
            <a:r>
              <a:rPr kumimoji="1" lang="zh-CN" altLang="en-US" sz="1100" dirty="0">
                <a:solidFill>
                  <a:srgbClr val="59595B"/>
                </a:solidFill>
                <a:cs typeface="+mn-ea"/>
                <a:sym typeface="+mn-lt"/>
              </a:rPr>
              <a:t>，大部分业务没有这么大的数据量需求，可以使用类似于哈希的方式来进行处理简化处理，在大部分情况下也是能完成任务的</a:t>
            </a:r>
            <a:endParaRPr kumimoji="1" lang="en-US" altLang="zh-CN" sz="1100" dirty="0">
              <a:solidFill>
                <a:srgbClr val="59595B"/>
              </a:solidFill>
              <a:cs typeface="+mn-ea"/>
              <a:sym typeface="+mn-lt"/>
            </a:endParaRPr>
          </a:p>
        </p:txBody>
      </p:sp>
    </p:spTree>
    <p:extLst>
      <p:ext uri="{BB962C8B-B14F-4D97-AF65-F5344CB8AC3E}">
        <p14:creationId xmlns:p14="http://schemas.microsoft.com/office/powerpoint/2010/main" val="192486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 calcmode="lin" valueType="num">
                                      <p:cBhvr additive="base">
                                        <p:cTn id="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anim calcmode="lin" valueType="num">
                                      <p:cBhvr additive="base">
                                        <p:cTn id="11"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anim calcmode="lin" valueType="num">
                                      <p:cBhvr additive="base">
                                        <p:cTn id="15"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9">
                                            <p:txEl>
                                              <p:pRg st="3" end="3"/>
                                            </p:txEl>
                                          </p:spTgt>
                                        </p:tgtEl>
                                        <p:attrNameLst>
                                          <p:attrName>style.visibility</p:attrName>
                                        </p:attrNameLst>
                                      </p:cBhvr>
                                      <p:to>
                                        <p:strVal val="visible"/>
                                      </p:to>
                                    </p:set>
                                    <p:anim calcmode="lin" valueType="num">
                                      <p:cBhvr additive="base">
                                        <p:cTn id="21" dur="500" fill="hold"/>
                                        <p:tgtEl>
                                          <p:spTgt spid="3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1">
                                            <p:txEl>
                                              <p:pRg st="0" end="0"/>
                                            </p:txEl>
                                          </p:spTgt>
                                        </p:tgtEl>
                                        <p:attrNameLst>
                                          <p:attrName>style.visibility</p:attrName>
                                        </p:attrNameLst>
                                      </p:cBhvr>
                                      <p:to>
                                        <p:strVal val="visible"/>
                                      </p:to>
                                    </p:set>
                                    <p:anim calcmode="lin" valueType="num">
                                      <p:cBhvr additive="base">
                                        <p:cTn id="27"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 calcmode="lin" valueType="num">
                                      <p:cBhvr additive="base">
                                        <p:cTn id="33" dur="500" fill="hold"/>
                                        <p:tgtEl>
                                          <p:spTgt spid="41">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2">
                                            <p:txEl>
                                              <p:pRg st="1" end="1"/>
                                            </p:txEl>
                                          </p:spTgt>
                                        </p:tgtEl>
                                        <p:attrNameLst>
                                          <p:attrName>style.visibility</p:attrName>
                                        </p:attrNameLst>
                                      </p:cBhvr>
                                      <p:to>
                                        <p:strVal val="visible"/>
                                      </p:to>
                                    </p:set>
                                    <p:anim calcmode="lin" valueType="num">
                                      <p:cBhvr additive="base">
                                        <p:cTn id="45" dur="500" fill="hold"/>
                                        <p:tgtEl>
                                          <p:spTgt spid="42">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42">
                                            <p:txEl>
                                              <p:pRg st="2" end="2"/>
                                            </p:txEl>
                                          </p:spTgt>
                                        </p:tgtEl>
                                        <p:attrNameLst>
                                          <p:attrName>style.visibility</p:attrName>
                                        </p:attrNameLst>
                                      </p:cBhvr>
                                      <p:to>
                                        <p:strVal val="visible"/>
                                      </p:to>
                                    </p:set>
                                    <p:anim calcmode="lin" valueType="num">
                                      <p:cBhvr additive="base">
                                        <p:cTn id="51" dur="500" fill="hold"/>
                                        <p:tgtEl>
                                          <p:spTgt spid="42">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4">
                                            <p:txEl>
                                              <p:pRg st="0" end="0"/>
                                            </p:txEl>
                                          </p:spTgt>
                                        </p:tgtEl>
                                        <p:attrNameLst>
                                          <p:attrName>style.visibility</p:attrName>
                                        </p:attrNameLst>
                                      </p:cBhvr>
                                      <p:to>
                                        <p:strVal val="visible"/>
                                      </p:to>
                                    </p:set>
                                    <p:anim calcmode="lin" valueType="num">
                                      <p:cBhvr additive="base">
                                        <p:cTn id="57"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4">
                                            <p:txEl>
                                              <p:pRg st="1" end="1"/>
                                            </p:txEl>
                                          </p:spTgt>
                                        </p:tgtEl>
                                        <p:attrNameLst>
                                          <p:attrName>style.visibility</p:attrName>
                                        </p:attrNameLst>
                                      </p:cBhvr>
                                      <p:to>
                                        <p:strVal val="visible"/>
                                      </p:to>
                                    </p:set>
                                    <p:anim calcmode="lin" valueType="num">
                                      <p:cBhvr additive="base">
                                        <p:cTn id="63" dur="500" fill="hold"/>
                                        <p:tgtEl>
                                          <p:spTgt spid="44">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15B6D857-EB89-47A3-B6CB-9AA140E8BACA}"/>
              </a:ext>
            </a:extLst>
          </p:cNvPr>
          <p:cNvSpPr/>
          <p:nvPr/>
        </p:nvSpPr>
        <p:spPr>
          <a:xfrm>
            <a:off x="1271778" y="1116281"/>
            <a:ext cx="4178996" cy="4861399"/>
          </a:xfrm>
          <a:prstGeom prst="parallelogram">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9" name="矩形 18">
            <a:extLst>
              <a:ext uri="{FF2B5EF4-FFF2-40B4-BE49-F238E27FC236}">
                <a16:creationId xmlns:a16="http://schemas.microsoft.com/office/drawing/2014/main" id="{F00C5C54-6256-4158-8BD1-0CD683BF8AC5}"/>
              </a:ext>
            </a:extLst>
          </p:cNvPr>
          <p:cNvSpPr/>
          <p:nvPr/>
        </p:nvSpPr>
        <p:spPr>
          <a:xfrm>
            <a:off x="2210875" y="930729"/>
            <a:ext cx="1196415" cy="156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矩形 17">
            <a:extLst>
              <a:ext uri="{FF2B5EF4-FFF2-40B4-BE49-F238E27FC236}">
                <a16:creationId xmlns:a16="http://schemas.microsoft.com/office/drawing/2014/main" id="{B335BD01-375A-4875-B265-F04B88A8E959}"/>
              </a:ext>
            </a:extLst>
          </p:cNvPr>
          <p:cNvSpPr/>
          <p:nvPr/>
        </p:nvSpPr>
        <p:spPr>
          <a:xfrm>
            <a:off x="3232728" y="4657965"/>
            <a:ext cx="2099989" cy="1560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3" name="图片 2">
            <a:extLst>
              <a:ext uri="{FF2B5EF4-FFF2-40B4-BE49-F238E27FC236}">
                <a16:creationId xmlns:a16="http://schemas.microsoft.com/office/drawing/2014/main" id="{A407C169-130B-4C60-86DA-E38ADAEF92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58217" y="0"/>
            <a:ext cx="4633783" cy="6858000"/>
          </a:xfrm>
          <a:prstGeom prst="rect">
            <a:avLst/>
          </a:prstGeom>
        </p:spPr>
      </p:pic>
      <p:sp>
        <p:nvSpPr>
          <p:cNvPr id="5" name="弧形 4">
            <a:extLst>
              <a:ext uri="{FF2B5EF4-FFF2-40B4-BE49-F238E27FC236}">
                <a16:creationId xmlns:a16="http://schemas.microsoft.com/office/drawing/2014/main" id="{291F2F9B-0970-406D-BFF6-EDFE7C61D383}"/>
              </a:ext>
            </a:extLst>
          </p:cNvPr>
          <p:cNvSpPr/>
          <p:nvPr/>
        </p:nvSpPr>
        <p:spPr>
          <a:xfrm rot="16200000">
            <a:off x="1835165" y="716494"/>
            <a:ext cx="1427656" cy="1290825"/>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A37FF222-6B10-4426-BDAF-9E747A871FA3}"/>
              </a:ext>
            </a:extLst>
          </p:cNvPr>
          <p:cNvSpPr/>
          <p:nvPr/>
        </p:nvSpPr>
        <p:spPr>
          <a:xfrm rot="16200000" flipH="1" flipV="1">
            <a:off x="4138474" y="5096307"/>
            <a:ext cx="1427655" cy="1290824"/>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文本框 7">
            <a:extLst>
              <a:ext uri="{FF2B5EF4-FFF2-40B4-BE49-F238E27FC236}">
                <a16:creationId xmlns:a16="http://schemas.microsoft.com/office/drawing/2014/main" id="{28ADF420-CD26-4BDC-8227-3F92537023B0}"/>
              </a:ext>
            </a:extLst>
          </p:cNvPr>
          <p:cNvSpPr txBox="1"/>
          <p:nvPr/>
        </p:nvSpPr>
        <p:spPr>
          <a:xfrm>
            <a:off x="2434583" y="1085743"/>
            <a:ext cx="1015663" cy="4636467"/>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6B5B44"/>
                </a:solidFill>
                <a:effectLst/>
                <a:uLnTx/>
                <a:uFillTx/>
                <a:cs typeface="+mn-ea"/>
                <a:sym typeface="+mn-lt"/>
              </a:rPr>
              <a:t>感谢聆听</a:t>
            </a:r>
          </a:p>
        </p:txBody>
      </p:sp>
      <p:sp>
        <p:nvSpPr>
          <p:cNvPr id="9" name="矩形: 剪去对角 8">
            <a:extLst>
              <a:ext uri="{FF2B5EF4-FFF2-40B4-BE49-F238E27FC236}">
                <a16:creationId xmlns:a16="http://schemas.microsoft.com/office/drawing/2014/main" id="{F3B1E3C4-CDF8-48E2-914F-924F627E3AC5}"/>
              </a:ext>
            </a:extLst>
          </p:cNvPr>
          <p:cNvSpPr/>
          <p:nvPr/>
        </p:nvSpPr>
        <p:spPr>
          <a:xfrm>
            <a:off x="3693264" y="4779099"/>
            <a:ext cx="449699" cy="1420908"/>
          </a:xfrm>
          <a:prstGeom prst="snip2Diag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文本框 9">
            <a:extLst>
              <a:ext uri="{FF2B5EF4-FFF2-40B4-BE49-F238E27FC236}">
                <a16:creationId xmlns:a16="http://schemas.microsoft.com/office/drawing/2014/main" id="{8CB69B16-4E95-4155-A1AE-96A60F2BB3F1}"/>
              </a:ext>
            </a:extLst>
          </p:cNvPr>
          <p:cNvSpPr txBox="1"/>
          <p:nvPr/>
        </p:nvSpPr>
        <p:spPr>
          <a:xfrm>
            <a:off x="3685730" y="4902729"/>
            <a:ext cx="492443" cy="112770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cs typeface="+mn-ea"/>
                <a:sym typeface="+mn-lt"/>
              </a:rPr>
              <a:t>陈震寅</a:t>
            </a:r>
          </a:p>
        </p:txBody>
      </p:sp>
      <p:sp>
        <p:nvSpPr>
          <p:cNvPr id="11" name="文本框 10">
            <a:extLst>
              <a:ext uri="{FF2B5EF4-FFF2-40B4-BE49-F238E27FC236}">
                <a16:creationId xmlns:a16="http://schemas.microsoft.com/office/drawing/2014/main" id="{184E5EBC-16D5-460E-8E23-79674A15D417}"/>
              </a:ext>
            </a:extLst>
          </p:cNvPr>
          <p:cNvSpPr txBox="1"/>
          <p:nvPr/>
        </p:nvSpPr>
        <p:spPr>
          <a:xfrm>
            <a:off x="3824548" y="1997508"/>
            <a:ext cx="800219" cy="3416320"/>
          </a:xfrm>
          <a:prstGeom prst="rect">
            <a:avLst/>
          </a:prstGeom>
          <a:noFill/>
        </p:spPr>
        <p:txBody>
          <a:bodyPr vert="eaVert" wrap="square" rtlCol="0">
            <a:spAutoFit/>
          </a:bodyPr>
          <a:lstStyle>
            <a:defPPr>
              <a:defRPr lang="zh-CN"/>
            </a:defPPr>
            <a:lvl1pPr>
              <a:defRPr sz="5400">
                <a:latin typeface="华文仿宋" panose="02010600040101010101" pitchFamily="2" charset="-122"/>
                <a:ea typeface="华文仿宋" panose="0201060004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6B5B44"/>
                </a:solidFill>
                <a:effectLst/>
                <a:uLnTx/>
                <a:uFillTx/>
                <a:latin typeface="+mn-lt"/>
                <a:ea typeface="+mn-ea"/>
                <a:cs typeface="+mn-ea"/>
                <a:sym typeface="+mn-lt"/>
              </a:rPr>
              <a:t>欢迎指教</a:t>
            </a:r>
          </a:p>
        </p:txBody>
      </p:sp>
      <p:pic>
        <p:nvPicPr>
          <p:cNvPr id="17" name="图片 16">
            <a:extLst>
              <a:ext uri="{FF2B5EF4-FFF2-40B4-BE49-F238E27FC236}">
                <a16:creationId xmlns:a16="http://schemas.microsoft.com/office/drawing/2014/main" id="{3FD60608-4943-47A9-B233-FE87C0DF638A}"/>
              </a:ext>
            </a:extLst>
          </p:cNvPr>
          <p:cNvPicPr>
            <a:picLocks noChangeAspect="1"/>
          </p:cNvPicPr>
          <p:nvPr/>
        </p:nvPicPr>
        <p:blipFill rotWithShape="1">
          <a:blip r:embed="rId3">
            <a:extLst>
              <a:ext uri="{28A0092B-C50C-407E-A947-70E740481C1C}">
                <a14:useLocalDpi xmlns:a14="http://schemas.microsoft.com/office/drawing/2010/main" val="0"/>
              </a:ext>
            </a:extLst>
          </a:blip>
          <a:srcRect l="5163" t="-222" r="2783" b="-1861"/>
          <a:stretch/>
        </p:blipFill>
        <p:spPr>
          <a:xfrm rot="5400000" flipH="1">
            <a:off x="594104" y="2840893"/>
            <a:ext cx="1858506" cy="1478748"/>
          </a:xfrm>
          <a:prstGeom prst="rect">
            <a:avLst/>
          </a:prstGeom>
        </p:spPr>
      </p:pic>
    </p:spTree>
    <p:extLst>
      <p:ext uri="{BB962C8B-B14F-4D97-AF65-F5344CB8AC3E}">
        <p14:creationId xmlns:p14="http://schemas.microsoft.com/office/powerpoint/2010/main" val="58551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4712725" y="454002"/>
            <a:ext cx="2766549"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一些前言</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7" name="矩形: 剪去对角 6">
            <a:extLst>
              <a:ext uri="{FF2B5EF4-FFF2-40B4-BE49-F238E27FC236}">
                <a16:creationId xmlns:a16="http://schemas.microsoft.com/office/drawing/2014/main" id="{297A64A2-317E-4505-B2BD-E67780AE0DEE}"/>
              </a:ext>
            </a:extLst>
          </p:cNvPr>
          <p:cNvSpPr/>
          <p:nvPr/>
        </p:nvSpPr>
        <p:spPr>
          <a:xfrm>
            <a:off x="374848" y="2565415"/>
            <a:ext cx="11676036" cy="3489379"/>
          </a:xfrm>
          <a:prstGeom prst="snip2Diag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9" name="文本框 8">
            <a:extLst>
              <a:ext uri="{FF2B5EF4-FFF2-40B4-BE49-F238E27FC236}">
                <a16:creationId xmlns:a16="http://schemas.microsoft.com/office/drawing/2014/main" id="{AB8E18A3-8E3A-4153-BB9B-BA9B6D900A1E}"/>
              </a:ext>
            </a:extLst>
          </p:cNvPr>
          <p:cNvSpPr txBox="1"/>
          <p:nvPr/>
        </p:nvSpPr>
        <p:spPr>
          <a:xfrm>
            <a:off x="767337" y="4608782"/>
            <a:ext cx="800219" cy="80057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E09085"/>
                </a:solidFill>
                <a:effectLst/>
                <a:uLnTx/>
                <a:uFillTx/>
                <a:cs typeface="+mn-ea"/>
                <a:sym typeface="+mn-lt"/>
              </a:rPr>
              <a:t>壹</a:t>
            </a:r>
          </a:p>
        </p:txBody>
      </p:sp>
      <p:sp>
        <p:nvSpPr>
          <p:cNvPr id="12" name="矩形: 圆角 11">
            <a:extLst>
              <a:ext uri="{FF2B5EF4-FFF2-40B4-BE49-F238E27FC236}">
                <a16:creationId xmlns:a16="http://schemas.microsoft.com/office/drawing/2014/main" id="{615B49B0-8880-46EC-8B0A-F1B39184E375}"/>
              </a:ext>
            </a:extLst>
          </p:cNvPr>
          <p:cNvSpPr/>
          <p:nvPr/>
        </p:nvSpPr>
        <p:spPr>
          <a:xfrm rot="18900000">
            <a:off x="712711" y="4511659"/>
            <a:ext cx="937260" cy="937260"/>
          </a:xfrm>
          <a:prstGeom prst="roundRect">
            <a:avLst/>
          </a:prstGeom>
          <a:noFill/>
          <a:ln w="22225">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文本框 13">
            <a:extLst>
              <a:ext uri="{FF2B5EF4-FFF2-40B4-BE49-F238E27FC236}">
                <a16:creationId xmlns:a16="http://schemas.microsoft.com/office/drawing/2014/main" id="{03F9CBEA-F3D9-4EBF-A0E7-D644A08AD6C6}"/>
              </a:ext>
            </a:extLst>
          </p:cNvPr>
          <p:cNvSpPr txBox="1"/>
          <p:nvPr/>
        </p:nvSpPr>
        <p:spPr>
          <a:xfrm>
            <a:off x="4854813" y="4632375"/>
            <a:ext cx="800219" cy="80057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E09085"/>
                </a:solidFill>
                <a:effectLst/>
                <a:uLnTx/>
                <a:uFillTx/>
                <a:cs typeface="+mn-ea"/>
                <a:sym typeface="+mn-lt"/>
              </a:rPr>
              <a:t>贰</a:t>
            </a:r>
          </a:p>
        </p:txBody>
      </p:sp>
      <p:sp>
        <p:nvSpPr>
          <p:cNvPr id="17" name="矩形: 圆角 16">
            <a:extLst>
              <a:ext uri="{FF2B5EF4-FFF2-40B4-BE49-F238E27FC236}">
                <a16:creationId xmlns:a16="http://schemas.microsoft.com/office/drawing/2014/main" id="{9CB721DB-E7A3-46C7-87CE-1118F65F7DD8}"/>
              </a:ext>
            </a:extLst>
          </p:cNvPr>
          <p:cNvSpPr/>
          <p:nvPr/>
        </p:nvSpPr>
        <p:spPr>
          <a:xfrm rot="18900000">
            <a:off x="4800190" y="4552836"/>
            <a:ext cx="937260" cy="937260"/>
          </a:xfrm>
          <a:prstGeom prst="roundRect">
            <a:avLst/>
          </a:prstGeom>
          <a:noFill/>
          <a:ln w="22225">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文本框 18">
            <a:extLst>
              <a:ext uri="{FF2B5EF4-FFF2-40B4-BE49-F238E27FC236}">
                <a16:creationId xmlns:a16="http://schemas.microsoft.com/office/drawing/2014/main" id="{752FBF5A-AD54-4BC4-AF7B-13AFD06B62A5}"/>
              </a:ext>
            </a:extLst>
          </p:cNvPr>
          <p:cNvSpPr txBox="1"/>
          <p:nvPr/>
        </p:nvSpPr>
        <p:spPr>
          <a:xfrm>
            <a:off x="8326830" y="4655968"/>
            <a:ext cx="800219" cy="80057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E09085"/>
                </a:solidFill>
                <a:effectLst/>
                <a:uLnTx/>
                <a:uFillTx/>
                <a:cs typeface="+mn-ea"/>
                <a:sym typeface="+mn-lt"/>
              </a:rPr>
              <a:t>叁</a:t>
            </a:r>
          </a:p>
        </p:txBody>
      </p:sp>
      <p:sp>
        <p:nvSpPr>
          <p:cNvPr id="22" name="矩形: 圆角 21">
            <a:extLst>
              <a:ext uri="{FF2B5EF4-FFF2-40B4-BE49-F238E27FC236}">
                <a16:creationId xmlns:a16="http://schemas.microsoft.com/office/drawing/2014/main" id="{FB1CDA17-6102-4179-84B5-9E3129ACDA12}"/>
              </a:ext>
            </a:extLst>
          </p:cNvPr>
          <p:cNvSpPr/>
          <p:nvPr/>
        </p:nvSpPr>
        <p:spPr>
          <a:xfrm rot="18900000">
            <a:off x="8272207" y="4576429"/>
            <a:ext cx="937260" cy="937260"/>
          </a:xfrm>
          <a:prstGeom prst="roundRect">
            <a:avLst/>
          </a:prstGeom>
          <a:noFill/>
          <a:ln w="22225">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文本框 23">
            <a:extLst>
              <a:ext uri="{FF2B5EF4-FFF2-40B4-BE49-F238E27FC236}">
                <a16:creationId xmlns:a16="http://schemas.microsoft.com/office/drawing/2014/main" id="{0D7C8E2D-9A7D-436B-8228-CAF13132C63D}"/>
              </a:ext>
            </a:extLst>
          </p:cNvPr>
          <p:cNvSpPr txBox="1"/>
          <p:nvPr/>
        </p:nvSpPr>
        <p:spPr>
          <a:xfrm>
            <a:off x="855055" y="1276239"/>
            <a:ext cx="10715622" cy="908903"/>
          </a:xfrm>
          <a:prstGeom prst="rect">
            <a:avLst/>
          </a:prstGeom>
          <a:noFill/>
        </p:spPr>
        <p:txBody>
          <a:bodyPr vert="horz"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我算是接触这些算法比较早的</a:t>
            </a:r>
            <a:r>
              <a:rPr lang="zh-CN" altLang="en-US" sz="1400" dirty="0">
                <a:solidFill>
                  <a:prstClr val="black">
                    <a:lumMod val="75000"/>
                    <a:lumOff val="25000"/>
                  </a:prstClr>
                </a:solidFill>
                <a:cs typeface="+mn-ea"/>
                <a:sym typeface="+mn-lt"/>
              </a:rPr>
              <a:t>，</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从初一时候开始接触算法竞赛，当时使用的语言是</a:t>
            </a:r>
            <a:r>
              <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rPr>
              <a:t>pascal</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，主要参加</a:t>
            </a:r>
            <a:r>
              <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rPr>
              <a:t>NOIP</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的一些比赛</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高一备战省赛转型</a:t>
            </a:r>
            <a:r>
              <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rPr>
              <a:t>C++</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，选择</a:t>
            </a:r>
            <a:r>
              <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rPr>
              <a:t>C++</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的语言也是因为所有竞赛语言中</a:t>
            </a:r>
            <a:r>
              <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rPr>
              <a:t>C++</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速度独一档，在同样的时间空间限制下有明显优势</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大学也就沿用高中的语言选择，参加过大家都可能了解过的</a:t>
            </a:r>
            <a:r>
              <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rPr>
              <a:t>ACM</a:t>
            </a: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a:t>
            </a:r>
            <a:r>
              <a:rPr lang="zh-CN" altLang="en-US" sz="1400" dirty="0">
                <a:solidFill>
                  <a:prstClr val="black">
                    <a:lumMod val="75000"/>
                    <a:lumOff val="25000"/>
                  </a:prstClr>
                </a:solidFill>
                <a:cs typeface="+mn-ea"/>
                <a:sym typeface="+mn-lt"/>
              </a:rPr>
              <a:t>本期讲的也都是一些必须掌握的、在项目中容易使用的图论算法。</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25" name="文本框 24">
            <a:extLst>
              <a:ext uri="{FF2B5EF4-FFF2-40B4-BE49-F238E27FC236}">
                <a16:creationId xmlns:a16="http://schemas.microsoft.com/office/drawing/2014/main" id="{C4E5B82C-D77C-41AC-9856-7AFC383CCDC4}"/>
              </a:ext>
            </a:extLst>
          </p:cNvPr>
          <p:cNvSpPr txBox="1"/>
          <p:nvPr/>
        </p:nvSpPr>
        <p:spPr>
          <a:xfrm>
            <a:off x="896544" y="2654728"/>
            <a:ext cx="517065" cy="1820700"/>
          </a:xfrm>
          <a:prstGeom prst="rect">
            <a:avLst/>
          </a:prstGeom>
          <a:noFill/>
        </p:spPr>
        <p:txBody>
          <a:bodyPr vert="eaVert"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dirty="0">
                <a:ln>
                  <a:noFill/>
                </a:ln>
                <a:solidFill>
                  <a:srgbClr val="E09085"/>
                </a:solidFill>
                <a:effectLst/>
                <a:uLnTx/>
                <a:uFillTx/>
                <a:latin typeface="+mn-lt"/>
                <a:ea typeface="+mn-ea"/>
                <a:cs typeface="+mn-ea"/>
                <a:sym typeface="+mn-lt"/>
              </a:rPr>
              <a:t>算法的应用场景</a:t>
            </a:r>
          </a:p>
        </p:txBody>
      </p:sp>
      <p:sp>
        <p:nvSpPr>
          <p:cNvPr id="26" name="文本框 25">
            <a:extLst>
              <a:ext uri="{FF2B5EF4-FFF2-40B4-BE49-F238E27FC236}">
                <a16:creationId xmlns:a16="http://schemas.microsoft.com/office/drawing/2014/main" id="{1422DC02-61FD-486A-9376-F7AF03435F09}"/>
              </a:ext>
            </a:extLst>
          </p:cNvPr>
          <p:cNvSpPr txBox="1"/>
          <p:nvPr/>
        </p:nvSpPr>
        <p:spPr>
          <a:xfrm>
            <a:off x="4938573" y="2799326"/>
            <a:ext cx="517065" cy="1325486"/>
          </a:xfrm>
          <a:prstGeom prst="rect">
            <a:avLst/>
          </a:prstGeom>
          <a:noFill/>
        </p:spPr>
        <p:txBody>
          <a:bodyPr vert="eaVert"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dirty="0">
                <a:ln>
                  <a:noFill/>
                </a:ln>
                <a:solidFill>
                  <a:srgbClr val="E09085"/>
                </a:solidFill>
                <a:effectLst/>
                <a:uLnTx/>
                <a:uFillTx/>
                <a:latin typeface="+mn-lt"/>
                <a:ea typeface="+mn-ea"/>
                <a:cs typeface="+mn-ea"/>
                <a:sym typeface="+mn-lt"/>
              </a:rPr>
              <a:t>使用的语言</a:t>
            </a:r>
          </a:p>
        </p:txBody>
      </p:sp>
      <p:sp>
        <p:nvSpPr>
          <p:cNvPr id="27" name="文本框 26">
            <a:extLst>
              <a:ext uri="{FF2B5EF4-FFF2-40B4-BE49-F238E27FC236}">
                <a16:creationId xmlns:a16="http://schemas.microsoft.com/office/drawing/2014/main" id="{83825F8D-8F40-4B08-B6F7-F73AF2FFC7E5}"/>
              </a:ext>
            </a:extLst>
          </p:cNvPr>
          <p:cNvSpPr txBox="1"/>
          <p:nvPr/>
        </p:nvSpPr>
        <p:spPr>
          <a:xfrm>
            <a:off x="8489853" y="2968638"/>
            <a:ext cx="517065" cy="1347315"/>
          </a:xfrm>
          <a:prstGeom prst="rect">
            <a:avLst/>
          </a:prstGeom>
          <a:noFill/>
        </p:spPr>
        <p:txBody>
          <a:bodyPr vert="eaVert"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dirty="0">
                <a:ln>
                  <a:noFill/>
                </a:ln>
                <a:solidFill>
                  <a:srgbClr val="E09085"/>
                </a:solidFill>
                <a:effectLst/>
                <a:uLnTx/>
                <a:uFillTx/>
                <a:latin typeface="+mn-lt"/>
                <a:ea typeface="+mn-ea"/>
                <a:cs typeface="+mn-ea"/>
                <a:sym typeface="+mn-lt"/>
              </a:rPr>
              <a:t>讲述方式</a:t>
            </a:r>
          </a:p>
        </p:txBody>
      </p:sp>
      <p:sp>
        <p:nvSpPr>
          <p:cNvPr id="28" name="文本框 27">
            <a:extLst>
              <a:ext uri="{FF2B5EF4-FFF2-40B4-BE49-F238E27FC236}">
                <a16:creationId xmlns:a16="http://schemas.microsoft.com/office/drawing/2014/main" id="{3DDE2A95-95E4-49DD-A28A-8B9CEF74C267}"/>
              </a:ext>
            </a:extLst>
          </p:cNvPr>
          <p:cNvSpPr txBox="1"/>
          <p:nvPr/>
        </p:nvSpPr>
        <p:spPr>
          <a:xfrm>
            <a:off x="855055" y="781130"/>
            <a:ext cx="2179058" cy="440762"/>
          </a:xfrm>
          <a:prstGeom prst="rect">
            <a:avLst/>
          </a:prstGeom>
          <a:noFill/>
        </p:spPr>
        <p:txBody>
          <a:bodyPr vert="horz"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150" normalizeH="0" baseline="0" noProof="0" dirty="0">
                <a:ln>
                  <a:noFill/>
                </a:ln>
                <a:solidFill>
                  <a:srgbClr val="E09085"/>
                </a:solidFill>
                <a:effectLst/>
                <a:uLnTx/>
                <a:uFillTx/>
                <a:latin typeface="+mn-lt"/>
                <a:ea typeface="+mn-ea"/>
                <a:cs typeface="+mn-ea"/>
                <a:sym typeface="+mn-lt"/>
              </a:rPr>
              <a:t>我与算法竞赛</a:t>
            </a:r>
          </a:p>
        </p:txBody>
      </p:sp>
      <p:pic>
        <p:nvPicPr>
          <p:cNvPr id="23" name="图片 22">
            <a:extLst>
              <a:ext uri="{FF2B5EF4-FFF2-40B4-BE49-F238E27FC236}">
                <a16:creationId xmlns:a16="http://schemas.microsoft.com/office/drawing/2014/main" id="{E78803AD-ADB4-4946-B5B2-C27C876E8975}"/>
              </a:ext>
            </a:extLst>
          </p:cNvPr>
          <p:cNvPicPr>
            <a:picLocks noChangeAspect="1"/>
          </p:cNvPicPr>
          <p:nvPr/>
        </p:nvPicPr>
        <p:blipFill>
          <a:blip r:embed="rId2">
            <a:extLst>
              <a:ext uri="{28A0092B-C50C-407E-A947-70E740481C1C}">
                <a14:useLocalDpi xmlns:a14="http://schemas.microsoft.com/office/drawing/2010/main" val="0"/>
              </a:ext>
            </a:extLst>
          </a:blip>
          <a:srcRect l="888" r="888"/>
          <a:stretch/>
        </p:blipFill>
        <p:spPr>
          <a:xfrm>
            <a:off x="6891899" y="216919"/>
            <a:ext cx="587375" cy="581381"/>
          </a:xfrm>
          <a:prstGeom prst="rect">
            <a:avLst/>
          </a:prstGeom>
        </p:spPr>
      </p:pic>
      <p:sp>
        <p:nvSpPr>
          <p:cNvPr id="2" name="文本框 1">
            <a:extLst>
              <a:ext uri="{FF2B5EF4-FFF2-40B4-BE49-F238E27FC236}">
                <a16:creationId xmlns:a16="http://schemas.microsoft.com/office/drawing/2014/main" id="{ED5BCEF5-D230-4D39-8B06-44BE94F4421E}"/>
              </a:ext>
            </a:extLst>
          </p:cNvPr>
          <p:cNvSpPr txBox="1"/>
          <p:nvPr/>
        </p:nvSpPr>
        <p:spPr>
          <a:xfrm>
            <a:off x="1817822" y="2615033"/>
            <a:ext cx="2705308" cy="3323987"/>
          </a:xfrm>
          <a:prstGeom prst="rect">
            <a:avLst/>
          </a:prstGeom>
          <a:noFill/>
        </p:spPr>
        <p:txBody>
          <a:bodyPr wrap="square" rtlCol="0">
            <a:spAutoFit/>
          </a:bodyPr>
          <a:lstStyle/>
          <a:p>
            <a:r>
              <a:rPr lang="zh-CN" altLang="en-US" sz="1400" dirty="0"/>
              <a:t>         在实际项目中，算法其实很少会得到应用，但实际上我认为并不是因为算法没有用武之地。</a:t>
            </a:r>
            <a:endParaRPr lang="en-US" altLang="zh-CN" sz="1400" dirty="0"/>
          </a:p>
          <a:p>
            <a:r>
              <a:rPr lang="zh-CN" altLang="en-US" sz="1400" dirty="0"/>
              <a:t>         往往使用算法相较于不使用算法，除了可读性变差之外，没有任何性能上的损耗，甚至能让整体时间复杂度能降一档甚至好几档，就像发牌算法，可以</a:t>
            </a:r>
            <a:r>
              <a:rPr lang="en-US" altLang="zh-CN" sz="1400" dirty="0"/>
              <a:t>O(n)</a:t>
            </a:r>
            <a:r>
              <a:rPr lang="zh-CN" altLang="en-US" sz="1400" dirty="0"/>
              <a:t>解决的东西，那你就不该写出一个</a:t>
            </a:r>
            <a:r>
              <a:rPr lang="en-US" altLang="zh-CN" sz="1400" dirty="0"/>
              <a:t>O(n²)</a:t>
            </a:r>
            <a:r>
              <a:rPr lang="zh-CN" altLang="en-US" sz="1400" dirty="0"/>
              <a:t>的东西出来</a:t>
            </a:r>
            <a:endParaRPr lang="en-US" altLang="zh-CN" sz="1400" dirty="0"/>
          </a:p>
          <a:p>
            <a:r>
              <a:rPr lang="zh-CN" altLang="en-US" sz="1400" dirty="0"/>
              <a:t>         而对算法有一定的了解，你在遇到一些特定场合你会觉得这样做法不好，会使你朝着你觉得可以优化的方向去考虑，从而可能会找到更合适的优化方法</a:t>
            </a:r>
            <a:endParaRPr lang="en-US" altLang="zh-CN" sz="1400" dirty="0"/>
          </a:p>
        </p:txBody>
      </p:sp>
      <p:sp>
        <p:nvSpPr>
          <p:cNvPr id="29" name="文本框 28">
            <a:extLst>
              <a:ext uri="{FF2B5EF4-FFF2-40B4-BE49-F238E27FC236}">
                <a16:creationId xmlns:a16="http://schemas.microsoft.com/office/drawing/2014/main" id="{E882A1D8-98D6-4484-AC74-1BD3A8574816}"/>
              </a:ext>
            </a:extLst>
          </p:cNvPr>
          <p:cNvSpPr txBox="1"/>
          <p:nvPr/>
        </p:nvSpPr>
        <p:spPr>
          <a:xfrm>
            <a:off x="5871081" y="2749932"/>
            <a:ext cx="2222110" cy="2893100"/>
          </a:xfrm>
          <a:prstGeom prst="rect">
            <a:avLst/>
          </a:prstGeom>
          <a:noFill/>
        </p:spPr>
        <p:txBody>
          <a:bodyPr wrap="square" rtlCol="0">
            <a:spAutoFit/>
          </a:bodyPr>
          <a:lstStyle/>
          <a:p>
            <a:r>
              <a:rPr lang="zh-CN" altLang="en-US" sz="1400" dirty="0"/>
              <a:t>         考虑到很多同事对于算法的了解并不深入，加上算法原理本身比较枯燥，用</a:t>
            </a:r>
            <a:r>
              <a:rPr lang="en-US" altLang="zh-CN" sz="1400" dirty="0"/>
              <a:t>C++</a:t>
            </a:r>
            <a:r>
              <a:rPr lang="zh-CN" altLang="en-US" sz="1400" dirty="0"/>
              <a:t>讲起来也比较不直观，索性还是使用我们服务端开发用的</a:t>
            </a:r>
            <a:r>
              <a:rPr lang="en-US" altLang="zh-CN" sz="1400" dirty="0" err="1"/>
              <a:t>lua</a:t>
            </a:r>
            <a:r>
              <a:rPr lang="zh-CN" altLang="en-US" sz="1400" dirty="0"/>
              <a:t>脚本语言来实现</a:t>
            </a:r>
            <a:endParaRPr lang="en-US" altLang="zh-CN" sz="1400" dirty="0"/>
          </a:p>
          <a:p>
            <a:r>
              <a:rPr lang="en-US" altLang="zh-CN" sz="1400" dirty="0"/>
              <a:t>         </a:t>
            </a:r>
            <a:r>
              <a:rPr lang="zh-CN" altLang="en-US" sz="1400" dirty="0"/>
              <a:t>另一个考虑点主要是敏感词屏蔽主要也是业务层的逻辑，没有必要像算法竞赛那样追求速度而用只在底层使用的</a:t>
            </a:r>
            <a:r>
              <a:rPr lang="en-US" altLang="zh-CN" sz="1400" dirty="0"/>
              <a:t>C++</a:t>
            </a:r>
            <a:r>
              <a:rPr lang="zh-CN" altLang="en-US" sz="1400" dirty="0"/>
              <a:t>来实现，也更便于理解</a:t>
            </a:r>
            <a:endParaRPr lang="en-US" altLang="zh-CN" sz="1400" dirty="0"/>
          </a:p>
        </p:txBody>
      </p:sp>
      <p:sp>
        <p:nvSpPr>
          <p:cNvPr id="30" name="文本框 29">
            <a:extLst>
              <a:ext uri="{FF2B5EF4-FFF2-40B4-BE49-F238E27FC236}">
                <a16:creationId xmlns:a16="http://schemas.microsoft.com/office/drawing/2014/main" id="{AD0F4550-6DB5-4483-BBF0-30EC902180E7}"/>
              </a:ext>
            </a:extLst>
          </p:cNvPr>
          <p:cNvSpPr txBox="1"/>
          <p:nvPr/>
        </p:nvSpPr>
        <p:spPr>
          <a:xfrm>
            <a:off x="9451292" y="2929319"/>
            <a:ext cx="2222110" cy="2893100"/>
          </a:xfrm>
          <a:prstGeom prst="rect">
            <a:avLst/>
          </a:prstGeom>
          <a:noFill/>
        </p:spPr>
        <p:txBody>
          <a:bodyPr wrap="square" rtlCol="0">
            <a:spAutoFit/>
          </a:bodyPr>
          <a:lstStyle/>
          <a:p>
            <a:r>
              <a:rPr lang="zh-CN" altLang="en-US" sz="1400" dirty="0"/>
              <a:t>         算法的重点主要还是算法原理，主要会从算法原理，基于</a:t>
            </a:r>
            <a:r>
              <a:rPr lang="en-US" altLang="zh-CN" sz="1400" dirty="0" err="1"/>
              <a:t>lua</a:t>
            </a:r>
            <a:r>
              <a:rPr lang="zh-CN" altLang="en-US" sz="1400" dirty="0"/>
              <a:t>的算法实现，对算法的一些总结点评和一些使用场景分析来介绍</a:t>
            </a:r>
            <a:endParaRPr lang="en-US" altLang="zh-CN" sz="1400" dirty="0"/>
          </a:p>
          <a:p>
            <a:r>
              <a:rPr lang="en-US" altLang="zh-CN" sz="1400" dirty="0"/>
              <a:t>         </a:t>
            </a:r>
            <a:r>
              <a:rPr lang="zh-CN" altLang="en-US" sz="1400" dirty="0"/>
              <a:t>代码部分来自于我们的项目，大部分还是我自己写的，也有我</a:t>
            </a:r>
            <a:r>
              <a:rPr lang="en-US" altLang="zh-CN" sz="1400" dirty="0" err="1"/>
              <a:t>github</a:t>
            </a:r>
            <a:r>
              <a:rPr lang="zh-CN" altLang="en-US" sz="1400" dirty="0"/>
              <a:t>上的一些代码，就不手撕浪费大家的时间了</a:t>
            </a:r>
            <a:endParaRPr lang="en-US" altLang="zh-CN" sz="1400" dirty="0"/>
          </a:p>
          <a:p>
            <a:r>
              <a:rPr lang="en-US" altLang="zh-CN" sz="1400" dirty="0"/>
              <a:t>         </a:t>
            </a:r>
            <a:r>
              <a:rPr lang="zh-CN" altLang="en-US" sz="1400" dirty="0"/>
              <a:t>对算法实现有疑虑或者想法的也可以在最后提出来，大家一起交流</a:t>
            </a:r>
            <a:endParaRPr lang="en-US" altLang="zh-CN" sz="1400" dirty="0"/>
          </a:p>
        </p:txBody>
      </p:sp>
    </p:spTree>
    <p:extLst>
      <p:ext uri="{BB962C8B-B14F-4D97-AF65-F5344CB8AC3E}">
        <p14:creationId xmlns:p14="http://schemas.microsoft.com/office/powerpoint/2010/main" val="190804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fade">
                                      <p:cBhvr>
                                        <p:cTn id="12" dur="500"/>
                                        <p:tgtEl>
                                          <p:spTgt spid="2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animEffect transition="in" filter="fade">
                                      <p:cBhvr>
                                        <p:cTn id="15" dur="500"/>
                                        <p:tgtEl>
                                          <p:spTgt spid="2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xEl>
                                              <p:pRg st="2" end="2"/>
                                            </p:txEl>
                                          </p:spTgt>
                                        </p:tgtEl>
                                        <p:attrNameLst>
                                          <p:attrName>style.visibility</p:attrName>
                                        </p:attrNameLst>
                                      </p:cBhvr>
                                      <p:to>
                                        <p:strVal val="visible"/>
                                      </p:to>
                                    </p:set>
                                    <p:animEffect transition="in" filter="fade">
                                      <p:cBhvr>
                                        <p:cTn id="20" dur="500"/>
                                        <p:tgtEl>
                                          <p:spTgt spid="2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4" grpId="0"/>
      <p:bldP spid="17" grpId="0" animBg="1"/>
      <p:bldP spid="19" grpId="0"/>
      <p:bldP spid="22" grpId="0" animBg="1"/>
      <p:bldP spid="25" grpId="0"/>
      <p:bldP spid="26" grpId="0"/>
      <p:bldP spid="27" grpId="0"/>
      <p:bldP spid="28" grpId="0"/>
      <p:bldP spid="2" grpId="0"/>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69B751-EB71-4721-9059-684C1680F8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87474"/>
            <a:ext cx="5080000" cy="6467092"/>
          </a:xfrm>
          <a:prstGeom prst="rect">
            <a:avLst/>
          </a:prstGeom>
        </p:spPr>
      </p:pic>
      <p:sp>
        <p:nvSpPr>
          <p:cNvPr id="3" name="文本框 2">
            <a:extLst>
              <a:ext uri="{FF2B5EF4-FFF2-40B4-BE49-F238E27FC236}">
                <a16:creationId xmlns:a16="http://schemas.microsoft.com/office/drawing/2014/main" id="{E2B1A262-1DB9-4EAD-8C4B-01DC2C41649E}"/>
              </a:ext>
            </a:extLst>
          </p:cNvPr>
          <p:cNvSpPr txBox="1"/>
          <p:nvPr/>
        </p:nvSpPr>
        <p:spPr>
          <a:xfrm>
            <a:off x="7534799" y="2736245"/>
            <a:ext cx="2766549" cy="2062103"/>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E09085"/>
                </a:solidFill>
                <a:effectLst/>
                <a:uLnTx/>
                <a:uFillTx/>
                <a:latin typeface="+mn-lt"/>
                <a:ea typeface="+mn-ea"/>
                <a:cs typeface="+mn-ea"/>
                <a:sym typeface="+mn-lt"/>
              </a:rPr>
              <a:t>业务背景</a:t>
            </a:r>
            <a:endParaRPr kumimoji="0" lang="en-US" altLang="zh-CN" sz="3200" b="0" i="0" u="none" strike="noStrike" kern="1200" cap="none" spc="0" normalizeH="0" baseline="0" noProof="0" dirty="0">
              <a:ln>
                <a:noFill/>
              </a:ln>
              <a:solidFill>
                <a:srgbClr val="E09085"/>
              </a:solidFill>
              <a:effectLst/>
              <a:uLnTx/>
              <a:uFillTx/>
              <a:latin typeface="+mn-lt"/>
              <a:ea typeface="+mn-ea"/>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dirty="0">
                <a:solidFill>
                  <a:srgbClr val="E09085"/>
                </a:solidFill>
                <a:latin typeface="+mn-lt"/>
                <a:ea typeface="+mn-ea"/>
                <a:cs typeface="+mn-ea"/>
                <a:sym typeface="+mn-lt"/>
              </a:rPr>
              <a:t>&amp;</a:t>
            </a:r>
            <a:endParaRPr kumimoji="0" lang="en-US" altLang="zh-CN" sz="3200" b="0" i="0" u="none" strike="noStrike" kern="1200" cap="none" spc="0" normalizeH="0" baseline="0" noProof="0" dirty="0">
              <a:ln>
                <a:noFill/>
              </a:ln>
              <a:solidFill>
                <a:srgbClr val="E09085"/>
              </a:solidFill>
              <a:effectLst/>
              <a:uLnTx/>
              <a:uFillTx/>
              <a:latin typeface="+mn-lt"/>
              <a:ea typeface="+mn-ea"/>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E09085"/>
                </a:solidFill>
                <a:effectLst/>
                <a:uLnTx/>
                <a:uFillTx/>
                <a:latin typeface="+mn-lt"/>
                <a:ea typeface="+mn-ea"/>
                <a:cs typeface="+mn-ea"/>
                <a:sym typeface="+mn-lt"/>
              </a:rPr>
              <a:t>游戏项目中的逻辑实现</a:t>
            </a:r>
          </a:p>
        </p:txBody>
      </p:sp>
      <p:sp>
        <p:nvSpPr>
          <p:cNvPr id="5" name="文本框 4">
            <a:extLst>
              <a:ext uri="{FF2B5EF4-FFF2-40B4-BE49-F238E27FC236}">
                <a16:creationId xmlns:a16="http://schemas.microsoft.com/office/drawing/2014/main" id="{A21DF23D-3896-47ED-B7F5-0EAFD5D48DCF}"/>
              </a:ext>
            </a:extLst>
          </p:cNvPr>
          <p:cNvSpPr txBox="1"/>
          <p:nvPr/>
        </p:nvSpPr>
        <p:spPr>
          <a:xfrm>
            <a:off x="8471807" y="1556559"/>
            <a:ext cx="89253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black">
                    <a:lumMod val="75000"/>
                    <a:lumOff val="25000"/>
                  </a:prstClr>
                </a:solidFill>
                <a:effectLst/>
                <a:uLnTx/>
                <a:uFillTx/>
                <a:cs typeface="+mn-ea"/>
                <a:sym typeface="+mn-lt"/>
              </a:rPr>
              <a:t>壹</a:t>
            </a:r>
          </a:p>
        </p:txBody>
      </p:sp>
      <p:grpSp>
        <p:nvGrpSpPr>
          <p:cNvPr id="9" name="组合 8">
            <a:extLst>
              <a:ext uri="{FF2B5EF4-FFF2-40B4-BE49-F238E27FC236}">
                <a16:creationId xmlns:a16="http://schemas.microsoft.com/office/drawing/2014/main" id="{C3B24051-A8C8-429E-99DC-E107F4DCF06F}"/>
              </a:ext>
            </a:extLst>
          </p:cNvPr>
          <p:cNvGrpSpPr/>
          <p:nvPr/>
        </p:nvGrpSpPr>
        <p:grpSpPr>
          <a:xfrm>
            <a:off x="6096000" y="384277"/>
            <a:ext cx="5510406" cy="6089445"/>
            <a:chOff x="461508" y="441203"/>
            <a:chExt cx="5510406" cy="6089445"/>
          </a:xfrm>
        </p:grpSpPr>
        <p:sp>
          <p:nvSpPr>
            <p:cNvPr id="7" name="弧形 6">
              <a:extLst>
                <a:ext uri="{FF2B5EF4-FFF2-40B4-BE49-F238E27FC236}">
                  <a16:creationId xmlns:a16="http://schemas.microsoft.com/office/drawing/2014/main" id="{5AD9D383-97C6-47DB-A9FD-538A4830C1B3}"/>
                </a:ext>
              </a:extLst>
            </p:cNvPr>
            <p:cNvSpPr/>
            <p:nvPr/>
          </p:nvSpPr>
          <p:spPr>
            <a:xfrm rot="16200000">
              <a:off x="372886" y="529825"/>
              <a:ext cx="1849340" cy="1672096"/>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弧形 7">
              <a:extLst>
                <a:ext uri="{FF2B5EF4-FFF2-40B4-BE49-F238E27FC236}">
                  <a16:creationId xmlns:a16="http://schemas.microsoft.com/office/drawing/2014/main" id="{21D6EBC2-503E-481B-869C-777A33E53B1D}"/>
                </a:ext>
              </a:extLst>
            </p:cNvPr>
            <p:cNvSpPr/>
            <p:nvPr/>
          </p:nvSpPr>
          <p:spPr>
            <a:xfrm rot="16200000" flipH="1" flipV="1">
              <a:off x="4211191" y="4769925"/>
              <a:ext cx="1849348" cy="167209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2585838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3675232" y="527430"/>
            <a:ext cx="2766549"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业务背景</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7" name="矩形: 剪去对角 6">
            <a:extLst>
              <a:ext uri="{FF2B5EF4-FFF2-40B4-BE49-F238E27FC236}">
                <a16:creationId xmlns:a16="http://schemas.microsoft.com/office/drawing/2014/main" id="{00F1BD80-2A59-445B-B065-66B132F08FB2}"/>
              </a:ext>
            </a:extLst>
          </p:cNvPr>
          <p:cNvSpPr/>
          <p:nvPr/>
        </p:nvSpPr>
        <p:spPr>
          <a:xfrm>
            <a:off x="457200" y="4797361"/>
            <a:ext cx="11410950" cy="1142034"/>
          </a:xfrm>
          <a:prstGeom prst="snip2Diag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剪去对角 8">
            <a:extLst>
              <a:ext uri="{FF2B5EF4-FFF2-40B4-BE49-F238E27FC236}">
                <a16:creationId xmlns:a16="http://schemas.microsoft.com/office/drawing/2014/main" id="{8D8A01CC-431C-4576-86AC-AA1CF1B2CF6D}"/>
              </a:ext>
            </a:extLst>
          </p:cNvPr>
          <p:cNvSpPr/>
          <p:nvPr/>
        </p:nvSpPr>
        <p:spPr>
          <a:xfrm>
            <a:off x="4667982" y="1674876"/>
            <a:ext cx="3038476" cy="385763"/>
          </a:xfrm>
          <a:prstGeom prst="snip2DiagRect">
            <a:avLst/>
          </a:prstGeom>
          <a:solidFill>
            <a:srgbClr val="E09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cs typeface="+mn-ea"/>
                <a:sym typeface="+mn-lt"/>
              </a:rPr>
              <a:t>具体的功能</a:t>
            </a:r>
            <a:r>
              <a:rPr kumimoji="0" lang="en-US" altLang="zh-CN" sz="1800" b="0" i="0" u="none" strike="noStrike" kern="1200" cap="none" spc="0" normalizeH="0" baseline="0" noProof="0" dirty="0">
                <a:ln>
                  <a:noFill/>
                </a:ln>
                <a:solidFill>
                  <a:prstClr val="white"/>
                </a:solidFill>
                <a:effectLst/>
                <a:uLnTx/>
                <a:uFillTx/>
                <a:cs typeface="+mn-ea"/>
                <a:sym typeface="+mn-lt"/>
              </a:rPr>
              <a:t>——</a:t>
            </a:r>
            <a:r>
              <a:rPr kumimoji="0" lang="zh-CN" altLang="en-US" sz="1800" b="0" i="0" u="none" strike="noStrike" kern="1200" cap="none" spc="0" normalizeH="0" baseline="0" noProof="0" dirty="0">
                <a:ln>
                  <a:noFill/>
                </a:ln>
                <a:solidFill>
                  <a:prstClr val="white"/>
                </a:solidFill>
                <a:effectLst/>
                <a:uLnTx/>
                <a:uFillTx/>
                <a:cs typeface="+mn-ea"/>
                <a:sym typeface="+mn-lt"/>
              </a:rPr>
              <a:t>敏感词屏蔽</a:t>
            </a:r>
          </a:p>
        </p:txBody>
      </p:sp>
      <p:sp>
        <p:nvSpPr>
          <p:cNvPr id="10" name="矩形 9">
            <a:extLst>
              <a:ext uri="{FF2B5EF4-FFF2-40B4-BE49-F238E27FC236}">
                <a16:creationId xmlns:a16="http://schemas.microsoft.com/office/drawing/2014/main" id="{1C74D045-B8E7-4094-891D-5A9F55686505}"/>
              </a:ext>
            </a:extLst>
          </p:cNvPr>
          <p:cNvSpPr/>
          <p:nvPr/>
        </p:nvSpPr>
        <p:spPr>
          <a:xfrm>
            <a:off x="5475723" y="2191898"/>
            <a:ext cx="4342986" cy="573170"/>
          </a:xfrm>
          <a:prstGeom prst="rect">
            <a:avLst/>
          </a:prstGeom>
        </p:spPr>
        <p:txBody>
          <a:bodyPr vert="horz" wrap="square">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50000"/>
                    <a:lumOff val="50000"/>
                  </a:prstClr>
                </a:solidFill>
                <a:effectLst/>
                <a:uLnTx/>
                <a:uFillTx/>
                <a:cs typeface="+mn-ea"/>
                <a:sym typeface="+mn-lt"/>
              </a:rPr>
              <a:t>敏感词屏蔽这种功能在许多产品都有需求</a:t>
            </a:r>
            <a:r>
              <a:rPr lang="zh-CN" altLang="en-US" sz="1100" dirty="0">
                <a:solidFill>
                  <a:prstClr val="black">
                    <a:lumMod val="50000"/>
                    <a:lumOff val="50000"/>
                  </a:prstClr>
                </a:solidFill>
                <a:cs typeface="+mn-ea"/>
                <a:sym typeface="+mn-lt"/>
              </a:rPr>
              <a:t>，只要有社交场景，就离不开敏感词屏蔽</a:t>
            </a:r>
            <a:endParaRPr kumimoji="0" lang="en-US" altLang="zh-CN" sz="1100" b="0" i="0" u="none" strike="noStrike" kern="1200" cap="none" spc="0" normalizeH="0" baseline="0" noProof="0" dirty="0">
              <a:ln>
                <a:noFill/>
              </a:ln>
              <a:solidFill>
                <a:prstClr val="black">
                  <a:lumMod val="50000"/>
                  <a:lumOff val="50000"/>
                </a:prstClr>
              </a:solidFill>
              <a:effectLst/>
              <a:uLnTx/>
              <a:uFillTx/>
              <a:cs typeface="+mn-ea"/>
              <a:sym typeface="+mn-lt"/>
            </a:endParaRPr>
          </a:p>
        </p:txBody>
      </p:sp>
      <p:sp>
        <p:nvSpPr>
          <p:cNvPr id="11" name="矩形 10">
            <a:extLst>
              <a:ext uri="{FF2B5EF4-FFF2-40B4-BE49-F238E27FC236}">
                <a16:creationId xmlns:a16="http://schemas.microsoft.com/office/drawing/2014/main" id="{9057C2BB-DE5D-42F5-A1F8-65B8DC372E35}"/>
              </a:ext>
            </a:extLst>
          </p:cNvPr>
          <p:cNvSpPr/>
          <p:nvPr/>
        </p:nvSpPr>
        <p:spPr>
          <a:xfrm>
            <a:off x="5508621" y="2765609"/>
            <a:ext cx="5719156" cy="1334917"/>
          </a:xfrm>
          <a:prstGeom prst="rect">
            <a:avLst/>
          </a:prstGeom>
        </p:spPr>
        <p:txBody>
          <a:bodyPr vert="horz" wrap="square">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50000"/>
                    <a:lumOff val="50000"/>
                  </a:prstClr>
                </a:solidFill>
                <a:effectLst/>
                <a:uLnTx/>
                <a:uFillTx/>
                <a:cs typeface="+mn-ea"/>
                <a:sym typeface="+mn-lt"/>
              </a:rPr>
              <a:t>常见的敏感词屏蔽方式有以下两种：</a:t>
            </a:r>
            <a:endParaRPr kumimoji="0" lang="en-US" altLang="zh-CN" sz="1100" b="0" i="0" u="none" strike="noStrike" kern="1200" cap="none" spc="0" normalizeH="0" baseline="0" noProof="0" dirty="0">
              <a:ln>
                <a:noFill/>
              </a:ln>
              <a:solidFill>
                <a:prstClr val="black">
                  <a:lumMod val="50000"/>
                  <a:lumOff val="50000"/>
                </a:prstClr>
              </a:solidFill>
              <a:effectLst/>
              <a:uLnTx/>
              <a:uFillTx/>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50000"/>
                    <a:lumOff val="50000"/>
                  </a:prstClr>
                </a:solidFill>
                <a:effectLst/>
                <a:uLnTx/>
                <a:uFillTx/>
                <a:cs typeface="+mn-ea"/>
                <a:sym typeface="+mn-lt"/>
              </a:rPr>
              <a:t>第一种是比较简单的，识别到敏感词就进行拦截并拒发</a:t>
            </a:r>
            <a:endParaRPr kumimoji="0" lang="en-US" altLang="zh-CN" sz="1100" b="0" i="0" u="none" strike="noStrike" kern="1200" cap="none" spc="0" normalizeH="0" baseline="0" noProof="0" dirty="0">
              <a:ln>
                <a:noFill/>
              </a:ln>
              <a:solidFill>
                <a:prstClr val="black">
                  <a:lumMod val="50000"/>
                  <a:lumOff val="50000"/>
                </a:prstClr>
              </a:solidFill>
              <a:effectLst/>
              <a:uLnTx/>
              <a:uFillTx/>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lumMod val="50000"/>
                    <a:lumOff val="50000"/>
                  </a:prstClr>
                </a:solidFill>
                <a:effectLst/>
                <a:uLnTx/>
                <a:uFillTx/>
                <a:cs typeface="+mn-ea"/>
                <a:sym typeface="+mn-lt"/>
              </a:rPr>
              <a:t>第二种稍微复杂，需要对敏感词进行屏蔽字处理</a:t>
            </a:r>
            <a:endParaRPr kumimoji="0" lang="en-US" altLang="zh-CN" sz="1100" b="0" i="0" u="none" strike="noStrike" kern="1200" cap="none" spc="0" normalizeH="0" baseline="0" noProof="0" dirty="0">
              <a:ln>
                <a:noFill/>
              </a:ln>
              <a:solidFill>
                <a:prstClr val="black">
                  <a:lumMod val="50000"/>
                  <a:lumOff val="50000"/>
                </a:prstClr>
              </a:solidFill>
              <a:effectLst/>
              <a:uLnTx/>
              <a:uFillTx/>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100" dirty="0">
                <a:solidFill>
                  <a:prstClr val="black">
                    <a:lumMod val="50000"/>
                    <a:lumOff val="50000"/>
                  </a:prstClr>
                </a:solidFill>
                <a:cs typeface="+mn-ea"/>
                <a:sym typeface="+mn-lt"/>
              </a:rPr>
              <a:t>PS.</a:t>
            </a:r>
            <a:r>
              <a:rPr lang="zh-CN" altLang="en-US" sz="1100" dirty="0">
                <a:solidFill>
                  <a:prstClr val="black">
                    <a:lumMod val="50000"/>
                    <a:lumOff val="50000"/>
                  </a:prstClr>
                </a:solidFill>
                <a:cs typeface="+mn-ea"/>
                <a:sym typeface="+mn-lt"/>
              </a:rPr>
              <a:t>此处不考虑那些什么间隔不能为什么单词啊之类的东西，详见葡语服鹏哥补充的的屏蔽逻辑，实现追加判断一下后一位和前一位就行，只是讲算法没必要搞的太乱</a:t>
            </a:r>
            <a:endParaRPr kumimoji="0" lang="zh-CN" altLang="en-US" sz="1100" b="0" i="0" u="none" strike="noStrike" kern="1200" cap="none" spc="0" normalizeH="0" baseline="0" noProof="0" dirty="0">
              <a:ln>
                <a:noFill/>
              </a:ln>
              <a:solidFill>
                <a:prstClr val="black">
                  <a:lumMod val="50000"/>
                  <a:lumOff val="50000"/>
                </a:prstClr>
              </a:solidFill>
              <a:effectLst/>
              <a:uLnTx/>
              <a:uFillTx/>
              <a:cs typeface="+mn-ea"/>
              <a:sym typeface="+mn-lt"/>
            </a:endParaRPr>
          </a:p>
        </p:txBody>
      </p:sp>
      <p:sp>
        <p:nvSpPr>
          <p:cNvPr id="13" name="文本框 12">
            <a:extLst>
              <a:ext uri="{FF2B5EF4-FFF2-40B4-BE49-F238E27FC236}">
                <a16:creationId xmlns:a16="http://schemas.microsoft.com/office/drawing/2014/main" id="{2405F6F0-C564-43E7-98B6-659F8B6E2E77}"/>
              </a:ext>
            </a:extLst>
          </p:cNvPr>
          <p:cNvSpPr txBox="1"/>
          <p:nvPr/>
        </p:nvSpPr>
        <p:spPr>
          <a:xfrm>
            <a:off x="5029950" y="4251795"/>
            <a:ext cx="2453011" cy="461665"/>
          </a:xfrm>
          <a:prstGeom prst="rect">
            <a:avLst/>
          </a:prstGeom>
          <a:noFill/>
        </p:spPr>
        <p:txBody>
          <a:bodyPr vert="horz" wrap="square" rtlCol="0">
            <a:spAutoFit/>
          </a:bodyPr>
          <a:lstStyle>
            <a:defPPr>
              <a:defRPr lang="zh-CN"/>
            </a:defPPr>
            <a:lvl1pPr>
              <a:defRPr sz="2800">
                <a:solidFill>
                  <a:schemeClr val="tx1">
                    <a:lumMod val="75000"/>
                    <a:lumOff val="25000"/>
                  </a:schemeClr>
                </a:solidFill>
                <a:latin typeface="苏新诗古印宋简" panose="02010609000101010101" pitchFamily="49" charset="-122"/>
                <a:ea typeface="苏新诗古印宋简" panose="0201060900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屏蔽方式的区别</a:t>
            </a:r>
          </a:p>
        </p:txBody>
      </p:sp>
      <p:sp>
        <p:nvSpPr>
          <p:cNvPr id="15" name="矩形 14">
            <a:extLst>
              <a:ext uri="{FF2B5EF4-FFF2-40B4-BE49-F238E27FC236}">
                <a16:creationId xmlns:a16="http://schemas.microsoft.com/office/drawing/2014/main" id="{A691750C-F0ED-4CB8-AC32-DE0D3982EF8C}"/>
              </a:ext>
            </a:extLst>
          </p:cNvPr>
          <p:cNvSpPr/>
          <p:nvPr/>
        </p:nvSpPr>
        <p:spPr>
          <a:xfrm>
            <a:off x="5029950" y="4802087"/>
            <a:ext cx="6640485" cy="1448730"/>
          </a:xfrm>
          <a:prstGeom prst="rect">
            <a:avLst/>
          </a:prstGeom>
        </p:spPr>
        <p:txBody>
          <a:bodyPr wrap="square">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solidFill>
                  <a:prstClr val="white"/>
                </a:solidFill>
                <a:cs typeface="+mn-ea"/>
                <a:sym typeface="+mn-lt"/>
              </a:rPr>
              <a:t>第二种应用的场景更多地在一些文字留言，发帖之类的功能上。</a:t>
            </a:r>
            <a:endParaRPr lang="en-US" altLang="zh-CN" sz="1200" dirty="0">
              <a:solidFill>
                <a:prstClr val="white"/>
              </a:solidFill>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solidFill>
                  <a:prstClr val="white"/>
                </a:solidFill>
                <a:cs typeface="+mn-ea"/>
                <a:sym typeface="+mn-lt"/>
              </a:rPr>
              <a:t>之前</a:t>
            </a:r>
            <a:r>
              <a:rPr lang="en-US" altLang="zh-CN" sz="1200" dirty="0">
                <a:solidFill>
                  <a:prstClr val="white"/>
                </a:solidFill>
                <a:cs typeface="+mn-ea"/>
                <a:sym typeface="+mn-lt"/>
              </a:rPr>
              <a:t>b</a:t>
            </a:r>
            <a:r>
              <a:rPr lang="zh-CN" altLang="en-US" sz="1200" dirty="0">
                <a:solidFill>
                  <a:prstClr val="white"/>
                </a:solidFill>
                <a:cs typeface="+mn-ea"/>
                <a:sym typeface="+mn-lt"/>
              </a:rPr>
              <a:t>站甚至有更离谱的识别到关键字进行整句替换的操作。</a:t>
            </a:r>
            <a:endParaRPr lang="en-US" altLang="zh-CN" sz="1200" dirty="0">
              <a:solidFill>
                <a:prstClr val="white"/>
              </a:solidFill>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solidFill>
                  <a:prstClr val="white"/>
                </a:solidFill>
                <a:cs typeface="+mn-ea"/>
                <a:sym typeface="+mn-lt"/>
              </a:rPr>
              <a:t>由于第二种实现更为复杂，且实现了第二种随便就能实现第一种。</a:t>
            </a:r>
            <a:endParaRPr lang="en-US" altLang="zh-CN" sz="1200" dirty="0">
              <a:solidFill>
                <a:prstClr val="white"/>
              </a:solidFill>
              <a:cs typeface="+mn-ea"/>
              <a:sym typeface="+mn-lt"/>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solidFill>
                  <a:prstClr val="white"/>
                </a:solidFill>
                <a:cs typeface="+mn-ea"/>
                <a:sym typeface="+mn-lt"/>
              </a:rPr>
              <a:t>因此本次技术分享也只针对第二种屏蔽方式进行介绍</a:t>
            </a:r>
            <a:endParaRPr lang="en-US" altLang="zh-CN" sz="1200" dirty="0">
              <a:solidFill>
                <a:prstClr val="white"/>
              </a:solidFill>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pic>
        <p:nvPicPr>
          <p:cNvPr id="16" name="图片 15">
            <a:extLst>
              <a:ext uri="{FF2B5EF4-FFF2-40B4-BE49-F238E27FC236}">
                <a16:creationId xmlns:a16="http://schemas.microsoft.com/office/drawing/2014/main" id="{2D3B5DF2-F205-43B6-9374-23024E7C88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5160" y="1794325"/>
            <a:ext cx="2896830" cy="4092806"/>
          </a:xfrm>
          <a:prstGeom prst="rect">
            <a:avLst/>
          </a:prstGeom>
        </p:spPr>
      </p:pic>
      <p:pic>
        <p:nvPicPr>
          <p:cNvPr id="17" name="图片 16">
            <a:extLst>
              <a:ext uri="{FF2B5EF4-FFF2-40B4-BE49-F238E27FC236}">
                <a16:creationId xmlns:a16="http://schemas.microsoft.com/office/drawing/2014/main" id="{C27CD617-E324-4F83-B177-9086E194C279}"/>
              </a:ext>
            </a:extLst>
          </p:cNvPr>
          <p:cNvPicPr>
            <a:picLocks noChangeAspect="1"/>
          </p:cNvPicPr>
          <p:nvPr/>
        </p:nvPicPr>
        <p:blipFill>
          <a:blip r:embed="rId3">
            <a:extLst>
              <a:ext uri="{28A0092B-C50C-407E-A947-70E740481C1C}">
                <a14:useLocalDpi xmlns:a14="http://schemas.microsoft.com/office/drawing/2010/main" val="0"/>
              </a:ext>
            </a:extLst>
          </a:blip>
          <a:srcRect l="888" r="888"/>
          <a:stretch/>
        </p:blipFill>
        <p:spPr>
          <a:xfrm>
            <a:off x="5854406" y="290347"/>
            <a:ext cx="587375" cy="581381"/>
          </a:xfrm>
          <a:prstGeom prst="rect">
            <a:avLst/>
          </a:prstGeom>
        </p:spPr>
      </p:pic>
    </p:spTree>
    <p:extLst>
      <p:ext uri="{BB962C8B-B14F-4D97-AF65-F5344CB8AC3E}">
        <p14:creationId xmlns:p14="http://schemas.microsoft.com/office/powerpoint/2010/main" val="40777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500"/>
                                        <p:tgtEl>
                                          <p:spTgt spid="1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animEffect transition="in" filter="fade">
                                      <p:cBhvr>
                                        <p:cTn id="30" dur="500"/>
                                        <p:tgtEl>
                                          <p:spTgt spid="1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xEl>
                                              <p:pRg st="0" end="0"/>
                                            </p:txEl>
                                          </p:spTgt>
                                        </p:tgtEl>
                                        <p:attrNameLst>
                                          <p:attrName>style.visibility</p:attrName>
                                        </p:attrNameLst>
                                      </p:cBhvr>
                                      <p:to>
                                        <p:strVal val="visible"/>
                                      </p:to>
                                    </p:set>
                                    <p:animEffect transition="in" filter="fade">
                                      <p:cBhvr>
                                        <p:cTn id="40" dur="500"/>
                                        <p:tgtEl>
                                          <p:spTgt spid="15">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xEl>
                                              <p:pRg st="1" end="1"/>
                                            </p:txEl>
                                          </p:spTgt>
                                        </p:tgtEl>
                                        <p:attrNameLst>
                                          <p:attrName>style.visibility</p:attrName>
                                        </p:attrNameLst>
                                      </p:cBhvr>
                                      <p:to>
                                        <p:strVal val="visible"/>
                                      </p:to>
                                    </p:set>
                                    <p:animEffect transition="in" filter="fade">
                                      <p:cBhvr>
                                        <p:cTn id="43" dur="500"/>
                                        <p:tgtEl>
                                          <p:spTgt spid="15">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xEl>
                                              <p:pRg st="2" end="2"/>
                                            </p:txEl>
                                          </p:spTgt>
                                        </p:tgtEl>
                                        <p:attrNameLst>
                                          <p:attrName>style.visibility</p:attrName>
                                        </p:attrNameLst>
                                      </p:cBhvr>
                                      <p:to>
                                        <p:strVal val="visible"/>
                                      </p:to>
                                    </p:set>
                                    <p:animEffect transition="in" filter="fade">
                                      <p:cBhvr>
                                        <p:cTn id="48" dur="500"/>
                                        <p:tgtEl>
                                          <p:spTgt spid="15">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5">
                                            <p:txEl>
                                              <p:pRg st="3" end="3"/>
                                            </p:txEl>
                                          </p:spTgt>
                                        </p:tgtEl>
                                        <p:attrNameLst>
                                          <p:attrName>style.visibility</p:attrName>
                                        </p:attrNameLst>
                                      </p:cBhvr>
                                      <p:to>
                                        <p:strVal val="visible"/>
                                      </p:to>
                                    </p:set>
                                    <p:animEffect transition="in" filter="fade">
                                      <p:cBhvr>
                                        <p:cTn id="51"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133701-C037-40C0-A163-480AF5B73B90}"/>
              </a:ext>
            </a:extLst>
          </p:cNvPr>
          <p:cNvSpPr txBox="1"/>
          <p:nvPr/>
        </p:nvSpPr>
        <p:spPr>
          <a:xfrm>
            <a:off x="4519293" y="436418"/>
            <a:ext cx="3006921"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游戏项目中逻辑实现</a:t>
            </a:r>
          </a:p>
        </p:txBody>
      </p:sp>
      <p:grpSp>
        <p:nvGrpSpPr>
          <p:cNvPr id="4" name="组合 3">
            <a:extLst>
              <a:ext uri="{FF2B5EF4-FFF2-40B4-BE49-F238E27FC236}">
                <a16:creationId xmlns:a16="http://schemas.microsoft.com/office/drawing/2014/main" id="{094BC5A3-2B42-4AD1-A02E-CCF991072141}"/>
              </a:ext>
            </a:extLst>
          </p:cNvPr>
          <p:cNvGrpSpPr/>
          <p:nvPr/>
        </p:nvGrpSpPr>
        <p:grpSpPr>
          <a:xfrm>
            <a:off x="192729" y="216919"/>
            <a:ext cx="11806543" cy="6424162"/>
            <a:chOff x="217715" y="250257"/>
            <a:chExt cx="11806543" cy="6424162"/>
          </a:xfrm>
        </p:grpSpPr>
        <p:sp>
          <p:nvSpPr>
            <p:cNvPr id="5" name="弧形 4">
              <a:extLst>
                <a:ext uri="{FF2B5EF4-FFF2-40B4-BE49-F238E27FC236}">
                  <a16:creationId xmlns:a16="http://schemas.microsoft.com/office/drawing/2014/main" id="{C238BAD3-74BA-48E6-B5A9-43C82682641E}"/>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弧形 5">
              <a:extLst>
                <a:ext uri="{FF2B5EF4-FFF2-40B4-BE49-F238E27FC236}">
                  <a16:creationId xmlns:a16="http://schemas.microsoft.com/office/drawing/2014/main" id="{0E2C7000-DE86-4F87-B610-B4C8C0972864}"/>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12" name="图片 11">
            <a:extLst>
              <a:ext uri="{FF2B5EF4-FFF2-40B4-BE49-F238E27FC236}">
                <a16:creationId xmlns:a16="http://schemas.microsoft.com/office/drawing/2014/main" id="{F37B8EC3-5D53-4FCB-AA7F-62154689D261}"/>
              </a:ext>
            </a:extLst>
          </p:cNvPr>
          <p:cNvPicPr>
            <a:picLocks noChangeAspect="1"/>
          </p:cNvPicPr>
          <p:nvPr/>
        </p:nvPicPr>
        <p:blipFill>
          <a:blip r:embed="rId2">
            <a:extLst>
              <a:ext uri="{28A0092B-C50C-407E-A947-70E740481C1C}">
                <a14:useLocalDpi xmlns:a14="http://schemas.microsoft.com/office/drawing/2010/main" val="0"/>
              </a:ext>
            </a:extLst>
          </a:blip>
          <a:srcRect l="888" r="888"/>
          <a:stretch/>
        </p:blipFill>
        <p:spPr>
          <a:xfrm>
            <a:off x="7305136" y="199335"/>
            <a:ext cx="587375" cy="581381"/>
          </a:xfrm>
          <a:prstGeom prst="rect">
            <a:avLst/>
          </a:prstGeom>
        </p:spPr>
      </p:pic>
      <p:pic>
        <p:nvPicPr>
          <p:cNvPr id="7" name="图片 6">
            <a:extLst>
              <a:ext uri="{FF2B5EF4-FFF2-40B4-BE49-F238E27FC236}">
                <a16:creationId xmlns:a16="http://schemas.microsoft.com/office/drawing/2014/main" id="{7E24A6CB-9FFE-47B3-86BD-A4F47C594BD1}"/>
              </a:ext>
            </a:extLst>
          </p:cNvPr>
          <p:cNvPicPr>
            <a:picLocks noChangeAspect="1"/>
          </p:cNvPicPr>
          <p:nvPr/>
        </p:nvPicPr>
        <p:blipFill>
          <a:blip r:embed="rId3"/>
          <a:stretch>
            <a:fillRect/>
          </a:stretch>
        </p:blipFill>
        <p:spPr>
          <a:xfrm>
            <a:off x="5389599" y="1549761"/>
            <a:ext cx="6268062" cy="2410191"/>
          </a:xfrm>
          <a:prstGeom prst="rect">
            <a:avLst/>
          </a:prstGeom>
        </p:spPr>
      </p:pic>
      <p:sp>
        <p:nvSpPr>
          <p:cNvPr id="13" name="文本框 12">
            <a:extLst>
              <a:ext uri="{FF2B5EF4-FFF2-40B4-BE49-F238E27FC236}">
                <a16:creationId xmlns:a16="http://schemas.microsoft.com/office/drawing/2014/main" id="{EE1D9056-571D-4B8B-8B93-9F9D1653CCCB}"/>
              </a:ext>
            </a:extLst>
          </p:cNvPr>
          <p:cNvSpPr txBox="1"/>
          <p:nvPr/>
        </p:nvSpPr>
        <p:spPr>
          <a:xfrm>
            <a:off x="5018072" y="1051469"/>
            <a:ext cx="2874439"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rPr>
              <a:t>找到敏感词就屏蔽</a:t>
            </a:r>
          </a:p>
        </p:txBody>
      </p:sp>
      <p:pic>
        <p:nvPicPr>
          <p:cNvPr id="14" name="图片 13">
            <a:extLst>
              <a:ext uri="{FF2B5EF4-FFF2-40B4-BE49-F238E27FC236}">
                <a16:creationId xmlns:a16="http://schemas.microsoft.com/office/drawing/2014/main" id="{A348D2FD-4F02-4B37-9AAB-5A5FFC2E20FD}"/>
              </a:ext>
            </a:extLst>
          </p:cNvPr>
          <p:cNvPicPr>
            <a:picLocks noChangeAspect="1"/>
          </p:cNvPicPr>
          <p:nvPr/>
        </p:nvPicPr>
        <p:blipFill>
          <a:blip r:embed="rId4"/>
          <a:stretch>
            <a:fillRect/>
          </a:stretch>
        </p:blipFill>
        <p:spPr>
          <a:xfrm>
            <a:off x="369365" y="3129000"/>
            <a:ext cx="4438095" cy="600000"/>
          </a:xfrm>
          <a:prstGeom prst="rect">
            <a:avLst/>
          </a:prstGeom>
        </p:spPr>
      </p:pic>
      <p:pic>
        <p:nvPicPr>
          <p:cNvPr id="16" name="图片 15">
            <a:extLst>
              <a:ext uri="{FF2B5EF4-FFF2-40B4-BE49-F238E27FC236}">
                <a16:creationId xmlns:a16="http://schemas.microsoft.com/office/drawing/2014/main" id="{24D28C20-F921-47DA-A8FE-9581192EABFA}"/>
              </a:ext>
            </a:extLst>
          </p:cNvPr>
          <p:cNvPicPr>
            <a:picLocks noChangeAspect="1"/>
          </p:cNvPicPr>
          <p:nvPr/>
        </p:nvPicPr>
        <p:blipFill>
          <a:blip r:embed="rId5"/>
          <a:stretch>
            <a:fillRect/>
          </a:stretch>
        </p:blipFill>
        <p:spPr>
          <a:xfrm>
            <a:off x="448743" y="1612304"/>
            <a:ext cx="3609524" cy="1057143"/>
          </a:xfrm>
          <a:prstGeom prst="rect">
            <a:avLst/>
          </a:prstGeom>
        </p:spPr>
      </p:pic>
      <p:sp>
        <p:nvSpPr>
          <p:cNvPr id="17" name="文本框 16">
            <a:extLst>
              <a:ext uri="{FF2B5EF4-FFF2-40B4-BE49-F238E27FC236}">
                <a16:creationId xmlns:a16="http://schemas.microsoft.com/office/drawing/2014/main" id="{3AF192FA-374B-4BF8-BC8E-2EA82B32CC66}"/>
              </a:ext>
            </a:extLst>
          </p:cNvPr>
          <p:cNvSpPr txBox="1"/>
          <p:nvPr/>
        </p:nvSpPr>
        <p:spPr>
          <a:xfrm>
            <a:off x="154030" y="1033343"/>
            <a:ext cx="2874439"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800" b="0" dirty="0">
                <a:solidFill>
                  <a:schemeClr val="tx1"/>
                </a:solidFill>
                <a:latin typeface="+mn-lt"/>
                <a:ea typeface="+mn-ea"/>
                <a:cs typeface="+mn-ea"/>
                <a:sym typeface="+mn-lt"/>
              </a:rPr>
              <a:t>敏感词项目配置</a:t>
            </a:r>
            <a:endPar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endParaRPr>
          </a:p>
        </p:txBody>
      </p:sp>
      <p:sp>
        <p:nvSpPr>
          <p:cNvPr id="18" name="文本框 17">
            <a:extLst>
              <a:ext uri="{FF2B5EF4-FFF2-40B4-BE49-F238E27FC236}">
                <a16:creationId xmlns:a16="http://schemas.microsoft.com/office/drawing/2014/main" id="{6D4D4394-CC32-4A06-9669-16D6A02283BF}"/>
              </a:ext>
            </a:extLst>
          </p:cNvPr>
          <p:cNvSpPr txBox="1"/>
          <p:nvPr/>
        </p:nvSpPr>
        <p:spPr>
          <a:xfrm>
            <a:off x="154030" y="2721807"/>
            <a:ext cx="1951530" cy="401264"/>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1800" b="0" dirty="0">
                <a:solidFill>
                  <a:schemeClr val="tx1"/>
                </a:solidFill>
                <a:latin typeface="+mn-lt"/>
                <a:ea typeface="+mn-ea"/>
                <a:cs typeface="+mn-ea"/>
                <a:sym typeface="+mn-lt"/>
              </a:rPr>
              <a:t>测试脚本</a:t>
            </a:r>
            <a:endParaRPr kumimoji="0" lang="zh-CN" altLang="en-US" sz="1800" b="0" i="0" u="none" strike="noStrike" kern="1200" cap="none" spc="200" normalizeH="0" baseline="0" noProof="0" dirty="0">
              <a:ln>
                <a:noFill/>
              </a:ln>
              <a:solidFill>
                <a:schemeClr val="tx1"/>
              </a:solidFill>
              <a:effectLst/>
              <a:uLnTx/>
              <a:uFillTx/>
              <a:latin typeface="+mn-lt"/>
              <a:ea typeface="+mn-ea"/>
              <a:cs typeface="+mn-ea"/>
              <a:sym typeface="+mn-lt"/>
            </a:endParaRPr>
          </a:p>
        </p:txBody>
      </p:sp>
      <p:pic>
        <p:nvPicPr>
          <p:cNvPr id="20" name="图片 19">
            <a:extLst>
              <a:ext uri="{FF2B5EF4-FFF2-40B4-BE49-F238E27FC236}">
                <a16:creationId xmlns:a16="http://schemas.microsoft.com/office/drawing/2014/main" id="{C14ED272-19D8-413A-B39C-AE802C6E1298}"/>
              </a:ext>
            </a:extLst>
          </p:cNvPr>
          <p:cNvPicPr>
            <a:picLocks noChangeAspect="1"/>
          </p:cNvPicPr>
          <p:nvPr/>
        </p:nvPicPr>
        <p:blipFill>
          <a:blip r:embed="rId6"/>
          <a:stretch>
            <a:fillRect/>
          </a:stretch>
        </p:blipFill>
        <p:spPr>
          <a:xfrm>
            <a:off x="488111" y="4820655"/>
            <a:ext cx="2466667" cy="533333"/>
          </a:xfrm>
          <a:prstGeom prst="rect">
            <a:avLst/>
          </a:prstGeom>
        </p:spPr>
      </p:pic>
      <p:sp>
        <p:nvSpPr>
          <p:cNvPr id="21" name="矩形 20">
            <a:extLst>
              <a:ext uri="{FF2B5EF4-FFF2-40B4-BE49-F238E27FC236}">
                <a16:creationId xmlns:a16="http://schemas.microsoft.com/office/drawing/2014/main" id="{438BA016-2752-47CE-8CE0-DCA8B10AB62B}"/>
              </a:ext>
            </a:extLst>
          </p:cNvPr>
          <p:cNvSpPr/>
          <p:nvPr/>
        </p:nvSpPr>
        <p:spPr>
          <a:xfrm>
            <a:off x="4102108" y="4188553"/>
            <a:ext cx="6518879" cy="2029210"/>
          </a:xfrm>
          <a:prstGeom prst="rect">
            <a:avLst/>
          </a:prstGeom>
        </p:spPr>
        <p:txBody>
          <a:bodyPr wrap="square">
            <a:spAutoFit/>
          </a:bodyPr>
          <a:lstStyle/>
          <a:p>
            <a:pPr lvl="0">
              <a:lnSpc>
                <a:spcPct val="130000"/>
              </a:lnSpc>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这种方式实际上是一种非常不适合用来进行敏感字屏蔽的，</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lvl="0">
              <a:lnSpc>
                <a:spcPct val="130000"/>
              </a:lnSpc>
              <a:defRPr/>
            </a:pPr>
            <a:r>
              <a:rPr kumimoji="1" lang="zh-CN" altLang="en-US" sz="1400" b="0" i="0" u="none" strike="noStrike" kern="1200" cap="none" spc="0" normalizeH="0" baseline="0" noProof="0" dirty="0">
                <a:ln>
                  <a:noFill/>
                </a:ln>
                <a:solidFill>
                  <a:srgbClr val="FF0000"/>
                </a:solidFill>
                <a:effectLst/>
                <a:uLnTx/>
                <a:uFillTx/>
                <a:cs typeface="+mn-ea"/>
                <a:sym typeface="+mn-lt"/>
              </a:rPr>
              <a:t>适用情景仅有检测到敏感词直接拦截不给发送的情景</a:t>
            </a: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，不能用来处理词的屏蔽</a:t>
            </a:r>
            <a:endParaRPr kumimoji="1"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lvl="0">
              <a:lnSpc>
                <a:spcPct val="130000"/>
              </a:lnSpc>
              <a:defRPr/>
            </a:pP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左边的屏蔽结果也是</a:t>
            </a:r>
            <a:r>
              <a:rPr kumimoji="1" lang="zh-CN" altLang="en-US" sz="1400" b="0" i="0" u="none" strike="noStrike" kern="1200" cap="none" spc="0" normalizeH="0" baseline="0" noProof="0" dirty="0">
                <a:ln>
                  <a:noFill/>
                </a:ln>
                <a:solidFill>
                  <a:srgbClr val="FF0000"/>
                </a:solidFill>
                <a:effectLst/>
                <a:uLnTx/>
                <a:uFillTx/>
                <a:cs typeface="+mn-ea"/>
                <a:sym typeface="+mn-lt"/>
              </a:rPr>
              <a:t>无法令人满意</a:t>
            </a: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的，因为这种屏蔽方式只会屏蔽主串中第一个出现的屏蔽词，如果后面还有，只能在第二天首次登录的时候进行进一步校验，逐步地将它屏蔽完，</a:t>
            </a:r>
            <a:r>
              <a:rPr kumimoji="1" lang="zh-CN" altLang="en-US" sz="1400" b="0" i="0" u="none" strike="noStrike" kern="1200" cap="none" spc="0" normalizeH="0" baseline="0" noProof="0" dirty="0">
                <a:ln>
                  <a:noFill/>
                </a:ln>
                <a:solidFill>
                  <a:srgbClr val="FF0000"/>
                </a:solidFill>
                <a:effectLst/>
                <a:uLnTx/>
                <a:uFillTx/>
                <a:cs typeface="+mn-ea"/>
                <a:sym typeface="+mn-lt"/>
              </a:rPr>
              <a:t>一截一截的屏蔽</a:t>
            </a: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a:t>
            </a:r>
            <a:endParaRPr kumimoji="1"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lvl="0">
              <a:lnSpc>
                <a:spcPct val="130000"/>
              </a:lnSpc>
              <a:defRPr/>
            </a:pPr>
            <a:r>
              <a:rPr kumimoji="1" lang="zh-CN" altLang="en-US" sz="1400" dirty="0">
                <a:solidFill>
                  <a:prstClr val="white">
                    <a:lumMod val="50000"/>
                  </a:prstClr>
                </a:solidFill>
                <a:cs typeface="+mn-ea"/>
                <a:sym typeface="+mn-lt"/>
              </a:rPr>
              <a:t>也由此引起了我对学习过地算法知识的回顾和思考，尽管可能不适合我们的项目，但还是拿出来分享给大家。</a:t>
            </a:r>
            <a:endParaRPr kumimoji="1" lang="zh-CN" altLang="en-US" sz="1400" b="0" i="0" u="none" strike="noStrike" kern="1200" cap="none" spc="0" normalizeH="0" baseline="0" noProof="0" dirty="0">
              <a:ln>
                <a:noFill/>
              </a:ln>
              <a:solidFill>
                <a:prstClr val="white">
                  <a:lumMod val="50000"/>
                </a:prstClr>
              </a:solidFill>
              <a:effectLst/>
              <a:uLnTx/>
              <a:uFillTx/>
              <a:cs typeface="+mn-ea"/>
              <a:sym typeface="+mn-lt"/>
            </a:endParaRPr>
          </a:p>
        </p:txBody>
      </p:sp>
    </p:spTree>
    <p:extLst>
      <p:ext uri="{BB962C8B-B14F-4D97-AF65-F5344CB8AC3E}">
        <p14:creationId xmlns:p14="http://schemas.microsoft.com/office/powerpoint/2010/main" val="251415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Effect transition="in" filter="fade">
                                      <p:cBhvr>
                                        <p:cTn id="43" dur="500"/>
                                        <p:tgtEl>
                                          <p:spTgt spid="21">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xEl>
                                              <p:pRg st="1" end="1"/>
                                            </p:txEl>
                                          </p:spTgt>
                                        </p:tgtEl>
                                        <p:attrNameLst>
                                          <p:attrName>style.visibility</p:attrName>
                                        </p:attrNameLst>
                                      </p:cBhvr>
                                      <p:to>
                                        <p:strVal val="visible"/>
                                      </p:to>
                                    </p:set>
                                    <p:animEffect transition="in" filter="fade">
                                      <p:cBhvr>
                                        <p:cTn id="48" dur="500"/>
                                        <p:tgtEl>
                                          <p:spTgt spid="21">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xEl>
                                              <p:pRg st="2" end="2"/>
                                            </p:txEl>
                                          </p:spTgt>
                                        </p:tgtEl>
                                        <p:attrNameLst>
                                          <p:attrName>style.visibility</p:attrName>
                                        </p:attrNameLst>
                                      </p:cBhvr>
                                      <p:to>
                                        <p:strVal val="visible"/>
                                      </p:to>
                                    </p:set>
                                    <p:animEffect transition="in" filter="fade">
                                      <p:cBhvr>
                                        <p:cTn id="53" dur="500"/>
                                        <p:tgtEl>
                                          <p:spTgt spid="21">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xEl>
                                              <p:pRg st="3" end="3"/>
                                            </p:txEl>
                                          </p:spTgt>
                                        </p:tgtEl>
                                        <p:attrNameLst>
                                          <p:attrName>style.visibility</p:attrName>
                                        </p:attrNameLst>
                                      </p:cBhvr>
                                      <p:to>
                                        <p:strVal val="visible"/>
                                      </p:to>
                                    </p:set>
                                    <p:animEffect transition="in" filter="fade">
                                      <p:cBhvr>
                                        <p:cTn id="58"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69B751-EB71-4721-9059-684C1680F8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87474"/>
            <a:ext cx="5080000" cy="6467092"/>
          </a:xfrm>
          <a:prstGeom prst="rect">
            <a:avLst/>
          </a:prstGeom>
        </p:spPr>
      </p:pic>
      <p:sp>
        <p:nvSpPr>
          <p:cNvPr id="3" name="文本框 2">
            <a:extLst>
              <a:ext uri="{FF2B5EF4-FFF2-40B4-BE49-F238E27FC236}">
                <a16:creationId xmlns:a16="http://schemas.microsoft.com/office/drawing/2014/main" id="{E2B1A262-1DB9-4EAD-8C4B-01DC2C41649E}"/>
              </a:ext>
            </a:extLst>
          </p:cNvPr>
          <p:cNvSpPr txBox="1"/>
          <p:nvPr/>
        </p:nvSpPr>
        <p:spPr>
          <a:xfrm>
            <a:off x="7534799" y="2736245"/>
            <a:ext cx="2766549" cy="58477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09085"/>
                </a:solidFill>
                <a:effectLst/>
                <a:uLnTx/>
                <a:uFillTx/>
                <a:latin typeface="+mn-lt"/>
                <a:ea typeface="+mn-ea"/>
                <a:cs typeface="+mn-ea"/>
                <a:sym typeface="+mn-lt"/>
              </a:rPr>
              <a:t>KMP</a:t>
            </a:r>
            <a:r>
              <a:rPr kumimoji="0" lang="zh-CN" altLang="en-US" sz="3200" b="0" i="0" u="none" strike="noStrike" kern="1200" cap="none" spc="0" normalizeH="0" baseline="0" noProof="0" dirty="0">
                <a:ln>
                  <a:noFill/>
                </a:ln>
                <a:solidFill>
                  <a:srgbClr val="E09085"/>
                </a:solidFill>
                <a:effectLst/>
                <a:uLnTx/>
                <a:uFillTx/>
                <a:latin typeface="+mn-lt"/>
                <a:ea typeface="+mn-ea"/>
                <a:cs typeface="+mn-ea"/>
                <a:sym typeface="+mn-lt"/>
              </a:rPr>
              <a:t>算法</a:t>
            </a:r>
          </a:p>
        </p:txBody>
      </p:sp>
      <p:sp>
        <p:nvSpPr>
          <p:cNvPr id="4" name="矩形 3">
            <a:extLst>
              <a:ext uri="{FF2B5EF4-FFF2-40B4-BE49-F238E27FC236}">
                <a16:creationId xmlns:a16="http://schemas.microsoft.com/office/drawing/2014/main" id="{52FAC346-0427-4AFF-BE21-587554819280}"/>
              </a:ext>
            </a:extLst>
          </p:cNvPr>
          <p:cNvSpPr/>
          <p:nvPr/>
        </p:nvSpPr>
        <p:spPr>
          <a:xfrm>
            <a:off x="7369826" y="3392710"/>
            <a:ext cx="3096494" cy="1351588"/>
          </a:xfrm>
          <a:prstGeom prst="rect">
            <a:avLst/>
          </a:prstGeom>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基于动态规划实现的单模匹配算法</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相较于朴素轮询方式，仅提高了每次轮询的一个效率，其他没有任何优化</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cs typeface="+mn-ea"/>
                <a:sym typeface="+mn-lt"/>
              </a:rPr>
              <a:t>相较而言，适合单模匹配</a:t>
            </a:r>
            <a:endParaRPr kumimoji="0" lang="en-US" altLang="zh-CN" sz="1400" b="0" i="0" u="none" strike="noStrike" kern="1200" cap="none" spc="0" normalizeH="0" baseline="0" noProof="0" dirty="0">
              <a:ln>
                <a:noFill/>
              </a:ln>
              <a:solidFill>
                <a:prstClr val="black">
                  <a:lumMod val="75000"/>
                  <a:lumOff val="25000"/>
                </a:prstClr>
              </a:solidFill>
              <a:effectLst/>
              <a:uLnTx/>
              <a:uFillTx/>
              <a:cs typeface="+mn-ea"/>
              <a:sym typeface="+mn-lt"/>
            </a:endParaRPr>
          </a:p>
        </p:txBody>
      </p:sp>
      <p:sp>
        <p:nvSpPr>
          <p:cNvPr id="5" name="文本框 4">
            <a:extLst>
              <a:ext uri="{FF2B5EF4-FFF2-40B4-BE49-F238E27FC236}">
                <a16:creationId xmlns:a16="http://schemas.microsoft.com/office/drawing/2014/main" id="{A21DF23D-3896-47ED-B7F5-0EAFD5D48DCF}"/>
              </a:ext>
            </a:extLst>
          </p:cNvPr>
          <p:cNvSpPr txBox="1"/>
          <p:nvPr/>
        </p:nvSpPr>
        <p:spPr>
          <a:xfrm>
            <a:off x="8471807" y="1556559"/>
            <a:ext cx="892532"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black">
                    <a:lumMod val="75000"/>
                    <a:lumOff val="25000"/>
                  </a:prstClr>
                </a:solidFill>
                <a:effectLst/>
                <a:uLnTx/>
                <a:uFillTx/>
                <a:cs typeface="+mn-ea"/>
                <a:sym typeface="+mn-lt"/>
              </a:rPr>
              <a:t>贰</a:t>
            </a:r>
          </a:p>
        </p:txBody>
      </p:sp>
      <p:grpSp>
        <p:nvGrpSpPr>
          <p:cNvPr id="9" name="组合 8">
            <a:extLst>
              <a:ext uri="{FF2B5EF4-FFF2-40B4-BE49-F238E27FC236}">
                <a16:creationId xmlns:a16="http://schemas.microsoft.com/office/drawing/2014/main" id="{C3B24051-A8C8-429E-99DC-E107F4DCF06F}"/>
              </a:ext>
            </a:extLst>
          </p:cNvPr>
          <p:cNvGrpSpPr/>
          <p:nvPr/>
        </p:nvGrpSpPr>
        <p:grpSpPr>
          <a:xfrm>
            <a:off x="6096000" y="384277"/>
            <a:ext cx="5510406" cy="6089445"/>
            <a:chOff x="461508" y="441203"/>
            <a:chExt cx="5510406" cy="6089445"/>
          </a:xfrm>
        </p:grpSpPr>
        <p:sp>
          <p:nvSpPr>
            <p:cNvPr id="7" name="弧形 6">
              <a:extLst>
                <a:ext uri="{FF2B5EF4-FFF2-40B4-BE49-F238E27FC236}">
                  <a16:creationId xmlns:a16="http://schemas.microsoft.com/office/drawing/2014/main" id="{5AD9D383-97C6-47DB-A9FD-538A4830C1B3}"/>
                </a:ext>
              </a:extLst>
            </p:cNvPr>
            <p:cNvSpPr/>
            <p:nvPr/>
          </p:nvSpPr>
          <p:spPr>
            <a:xfrm rot="16200000">
              <a:off x="372886" y="529825"/>
              <a:ext cx="1849340" cy="1672096"/>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 name="弧形 7">
              <a:extLst>
                <a:ext uri="{FF2B5EF4-FFF2-40B4-BE49-F238E27FC236}">
                  <a16:creationId xmlns:a16="http://schemas.microsoft.com/office/drawing/2014/main" id="{21D6EBC2-503E-481B-869C-777A33E53B1D}"/>
                </a:ext>
              </a:extLst>
            </p:cNvPr>
            <p:cNvSpPr/>
            <p:nvPr/>
          </p:nvSpPr>
          <p:spPr>
            <a:xfrm rot="16200000" flipH="1" flipV="1">
              <a:off x="4211191" y="4769925"/>
              <a:ext cx="1849348" cy="167209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411991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4083A483-0BCE-41C8-BAA5-14CB15DBA0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5797" y="915667"/>
            <a:ext cx="3923899" cy="6038909"/>
          </a:xfrm>
          <a:prstGeom prst="rect">
            <a:avLst/>
          </a:prstGeom>
        </p:spPr>
      </p:pic>
      <p:sp>
        <p:nvSpPr>
          <p:cNvPr id="3" name="文本框 2">
            <a:extLst>
              <a:ext uri="{FF2B5EF4-FFF2-40B4-BE49-F238E27FC236}">
                <a16:creationId xmlns:a16="http://schemas.microsoft.com/office/drawing/2014/main" id="{3E133701-C037-40C0-A163-480AF5B73B90}"/>
              </a:ext>
            </a:extLst>
          </p:cNvPr>
          <p:cNvSpPr txBox="1"/>
          <p:nvPr/>
        </p:nvSpPr>
        <p:spPr>
          <a:xfrm>
            <a:off x="4712725" y="454002"/>
            <a:ext cx="2766549"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KMP</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算法原理</a:t>
            </a:r>
          </a:p>
        </p:txBody>
      </p:sp>
      <p:grpSp>
        <p:nvGrpSpPr>
          <p:cNvPr id="7" name="组合 6">
            <a:extLst>
              <a:ext uri="{FF2B5EF4-FFF2-40B4-BE49-F238E27FC236}">
                <a16:creationId xmlns:a16="http://schemas.microsoft.com/office/drawing/2014/main" id="{9E2DDEC5-640C-42AF-B52B-344BB6D6B508}"/>
              </a:ext>
            </a:extLst>
          </p:cNvPr>
          <p:cNvGrpSpPr/>
          <p:nvPr/>
        </p:nvGrpSpPr>
        <p:grpSpPr>
          <a:xfrm>
            <a:off x="4922546" y="955790"/>
            <a:ext cx="6865710" cy="1541154"/>
            <a:chOff x="4259263" y="1622569"/>
            <a:chExt cx="6865710" cy="1541154"/>
          </a:xfrm>
        </p:grpSpPr>
        <p:sp>
          <p:nvSpPr>
            <p:cNvPr id="8" name="矩形: 剪去对角 7">
              <a:extLst>
                <a:ext uri="{FF2B5EF4-FFF2-40B4-BE49-F238E27FC236}">
                  <a16:creationId xmlns:a16="http://schemas.microsoft.com/office/drawing/2014/main" id="{C51C1FCF-DB21-4EA7-812B-401E0965A86E}"/>
                </a:ext>
              </a:extLst>
            </p:cNvPr>
            <p:cNvSpPr/>
            <p:nvPr/>
          </p:nvSpPr>
          <p:spPr>
            <a:xfrm>
              <a:off x="4259263" y="1622569"/>
              <a:ext cx="6668932" cy="1541154"/>
            </a:xfrm>
            <a:prstGeom prst="snip2DiagRect">
              <a:avLst/>
            </a:prstGeom>
            <a:solidFill>
              <a:schemeClr val="bg1">
                <a:lumMod val="95000"/>
              </a:schemeClr>
            </a:solidFill>
            <a:ln>
              <a:noFill/>
            </a:ln>
            <a:effectLst>
              <a:outerShdw blurRad="63500" sx="101000" sy="101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9" name="文本框 8">
              <a:extLst>
                <a:ext uri="{FF2B5EF4-FFF2-40B4-BE49-F238E27FC236}">
                  <a16:creationId xmlns:a16="http://schemas.microsoft.com/office/drawing/2014/main" id="{E7A59A4D-22A4-481A-A1E5-112766190E28}"/>
                </a:ext>
              </a:extLst>
            </p:cNvPr>
            <p:cNvSpPr txBox="1"/>
            <p:nvPr/>
          </p:nvSpPr>
          <p:spPr>
            <a:xfrm>
              <a:off x="4326542" y="1649434"/>
              <a:ext cx="6798431" cy="523220"/>
            </a:xfrm>
            <a:prstGeom prst="rect">
              <a:avLst/>
            </a:prstGeom>
            <a:noFill/>
          </p:spPr>
          <p:txBody>
            <a:bodyPr vert="horz" wrap="square" rtlCol="0">
              <a:spAutoFit/>
            </a:bodyPr>
            <a:lstStyle>
              <a:defPPr>
                <a:defRPr lang="zh-CN"/>
              </a:defPPr>
              <a:lvl1pPr>
                <a:defRPr sz="2800">
                  <a:solidFill>
                    <a:schemeClr val="tx1">
                      <a:lumMod val="75000"/>
                      <a:lumOff val="25000"/>
                    </a:schemeClr>
                  </a:solidFill>
                  <a:latin typeface="苏新诗古印宋简" panose="02010609000101010101" pitchFamily="49" charset="-122"/>
                  <a:ea typeface="苏新诗古印宋简" panose="0201060900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E09085"/>
                  </a:solidFill>
                  <a:effectLst/>
                  <a:uLnTx/>
                  <a:uFillTx/>
                  <a:latin typeface="+mn-lt"/>
                  <a:ea typeface="+mn-ea"/>
                  <a:cs typeface="+mn-ea"/>
                  <a:sym typeface="+mn-lt"/>
                </a:rPr>
                <a:t>对暴力轮询算法在单模匹配上的优化</a:t>
              </a:r>
            </a:p>
          </p:txBody>
        </p:sp>
        <p:sp>
          <p:nvSpPr>
            <p:cNvPr id="10" name="矩形 9">
              <a:extLst>
                <a:ext uri="{FF2B5EF4-FFF2-40B4-BE49-F238E27FC236}">
                  <a16:creationId xmlns:a16="http://schemas.microsoft.com/office/drawing/2014/main" id="{035CBDDA-705D-443A-889D-524E36133E55}"/>
                </a:ext>
              </a:extLst>
            </p:cNvPr>
            <p:cNvSpPr/>
            <p:nvPr/>
          </p:nvSpPr>
          <p:spPr>
            <a:xfrm>
              <a:off x="4476011" y="2240797"/>
              <a:ext cx="6184555" cy="909929"/>
            </a:xfrm>
            <a:prstGeom prst="rect">
              <a:avLst/>
            </a:prstGeom>
          </p:spPr>
          <p:txBody>
            <a:bodyPr wrap="square">
              <a:spAutoFit/>
            </a:bodyPr>
            <a:lstStyle/>
            <a:p>
              <a:pPr lvl="0">
                <a:lnSpc>
                  <a:spcPct val="130000"/>
                </a:lnSpc>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举一个例子：</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lvl="0">
                <a:lnSpc>
                  <a:spcPct val="130000"/>
                </a:lnSpc>
                <a:defRPr/>
              </a:pP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主串：    </a:t>
              </a:r>
              <a:r>
                <a:rPr kumimoji="1" lang="en-US" altLang="zh-CN" sz="1400" b="0" i="0" u="none" strike="noStrike" kern="1200" cap="none" spc="0" normalizeH="0" baseline="0" noProof="0" dirty="0" err="1">
                  <a:ln>
                    <a:noFill/>
                  </a:ln>
                  <a:solidFill>
                    <a:prstClr val="white">
                      <a:lumMod val="50000"/>
                    </a:prstClr>
                  </a:solidFill>
                  <a:effectLst/>
                  <a:uLnTx/>
                  <a:uFillTx/>
                  <a:cs typeface="+mn-ea"/>
                  <a:sym typeface="+mn-lt"/>
                </a:rPr>
                <a:t>ababa</a:t>
              </a:r>
              <a:r>
                <a:rPr kumimoji="1" lang="en-US" altLang="zh-CN" sz="1400" dirty="0">
                  <a:solidFill>
                    <a:srgbClr val="FF0000"/>
                  </a:solidFill>
                  <a:cs typeface="+mn-ea"/>
                  <a:sym typeface="+mn-lt"/>
                </a:rPr>
                <a:t>b</a:t>
              </a:r>
              <a:r>
                <a:rPr kumimoji="1" lang="en-US" altLang="zh-CN" sz="1400" b="0" i="0" u="none" strike="noStrike" kern="1200" cap="none" spc="0" normalizeH="0" baseline="0" noProof="0" dirty="0" err="1">
                  <a:ln>
                    <a:noFill/>
                  </a:ln>
                  <a:solidFill>
                    <a:prstClr val="white">
                      <a:lumMod val="50000"/>
                    </a:prstClr>
                  </a:solidFill>
                  <a:effectLst/>
                  <a:uLnTx/>
                  <a:uFillTx/>
                  <a:cs typeface="+mn-ea"/>
                  <a:sym typeface="+mn-lt"/>
                </a:rPr>
                <a:t>aababacb</a:t>
              </a:r>
              <a:endParaRPr kumimoji="1"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lvl="0">
                <a:lnSpc>
                  <a:spcPct val="130000"/>
                </a:lnSpc>
                <a:defRPr/>
              </a:pP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模式串：</a:t>
              </a:r>
              <a:r>
                <a:rPr kumimoji="1" lang="en-US" altLang="zh-CN" sz="1400" b="0" i="0" u="none" strike="noStrike" kern="1200" cap="none" spc="0" normalizeH="0" baseline="0" noProof="0" dirty="0" err="1">
                  <a:ln>
                    <a:noFill/>
                  </a:ln>
                  <a:solidFill>
                    <a:prstClr val="white">
                      <a:lumMod val="50000"/>
                    </a:prstClr>
                  </a:solidFill>
                  <a:effectLst/>
                  <a:uLnTx/>
                  <a:uFillTx/>
                  <a:cs typeface="+mn-ea"/>
                  <a:sym typeface="+mn-lt"/>
                </a:rPr>
                <a:t>ababa</a:t>
              </a:r>
              <a:r>
                <a:rPr kumimoji="1" lang="en-US" altLang="zh-CN" sz="1400" b="0" i="0" u="none" strike="noStrike" kern="1200" cap="none" spc="0" normalizeH="0" baseline="0" noProof="0" dirty="0" err="1">
                  <a:ln>
                    <a:noFill/>
                  </a:ln>
                  <a:solidFill>
                    <a:srgbClr val="FF0000"/>
                  </a:solidFill>
                  <a:effectLst/>
                  <a:uLnTx/>
                  <a:uFillTx/>
                  <a:cs typeface="+mn-ea"/>
                  <a:sym typeface="+mn-lt"/>
                </a:rPr>
                <a:t>c</a:t>
              </a:r>
              <a:r>
                <a:rPr kumimoji="1" lang="en-US" altLang="zh-CN" sz="1400" b="0" i="0" u="none" strike="noStrike" kern="1200" cap="none" spc="0" normalizeH="0" baseline="0" noProof="0" dirty="0" err="1">
                  <a:ln>
                    <a:noFill/>
                  </a:ln>
                  <a:solidFill>
                    <a:prstClr val="white">
                      <a:lumMod val="50000"/>
                    </a:prstClr>
                  </a:solidFill>
                  <a:effectLst/>
                  <a:uLnTx/>
                  <a:uFillTx/>
                  <a:cs typeface="+mn-ea"/>
                  <a:sym typeface="+mn-lt"/>
                </a:rPr>
                <a:t>b</a:t>
              </a:r>
              <a:endParaRPr kumimoji="1" lang="zh-CN" altLang="en-US" sz="1400" b="0" i="0" u="none" strike="noStrike" kern="1200" cap="none" spc="0" normalizeH="0" baseline="0" noProof="0" dirty="0">
                <a:ln>
                  <a:noFill/>
                </a:ln>
                <a:solidFill>
                  <a:prstClr val="white">
                    <a:lumMod val="50000"/>
                  </a:prstClr>
                </a:solidFill>
                <a:effectLst/>
                <a:uLnTx/>
                <a:uFillTx/>
                <a:cs typeface="+mn-ea"/>
                <a:sym typeface="+mn-lt"/>
              </a:endParaRPr>
            </a:p>
          </p:txBody>
        </p:sp>
      </p:grpSp>
      <p:sp>
        <p:nvSpPr>
          <p:cNvPr id="11" name="文本框 10">
            <a:extLst>
              <a:ext uri="{FF2B5EF4-FFF2-40B4-BE49-F238E27FC236}">
                <a16:creationId xmlns:a16="http://schemas.microsoft.com/office/drawing/2014/main" id="{37ABD728-2DA1-4351-912F-B2B969DC97E6}"/>
              </a:ext>
            </a:extLst>
          </p:cNvPr>
          <p:cNvSpPr txBox="1"/>
          <p:nvPr/>
        </p:nvSpPr>
        <p:spPr>
          <a:xfrm>
            <a:off x="4922546" y="2625351"/>
            <a:ext cx="3406651" cy="584775"/>
          </a:xfrm>
          <a:prstGeom prst="rect">
            <a:avLst/>
          </a:prstGeom>
          <a:noFill/>
        </p:spPr>
        <p:txBody>
          <a:bodyPr vert="horz" wrap="square" rtlCol="0">
            <a:spAutoFit/>
          </a:bodyPr>
          <a:lstStyle>
            <a:defPPr>
              <a:defRPr lang="zh-CN"/>
            </a:defPPr>
            <a:lvl1pPr>
              <a:defRPr sz="2800">
                <a:solidFill>
                  <a:schemeClr val="tx1">
                    <a:lumMod val="75000"/>
                    <a:lumOff val="25000"/>
                  </a:schemeClr>
                </a:solidFill>
                <a:latin typeface="苏新诗古印宋简" panose="02010609000101010101" pitchFamily="49" charset="-122"/>
                <a:ea typeface="苏新诗古印宋简" panose="0201060900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E09085"/>
                </a:solidFill>
                <a:effectLst/>
                <a:uLnTx/>
                <a:uFillTx/>
                <a:latin typeface="+mn-lt"/>
                <a:ea typeface="+mn-ea"/>
                <a:cs typeface="+mn-ea"/>
                <a:sym typeface="+mn-lt"/>
              </a:rPr>
              <a:t>暴力轮询算法</a:t>
            </a:r>
          </a:p>
        </p:txBody>
      </p:sp>
      <p:sp>
        <p:nvSpPr>
          <p:cNvPr id="12" name="矩形 11">
            <a:extLst>
              <a:ext uri="{FF2B5EF4-FFF2-40B4-BE49-F238E27FC236}">
                <a16:creationId xmlns:a16="http://schemas.microsoft.com/office/drawing/2014/main" id="{89BDEB81-3225-42F9-AF76-F25388075A5A}"/>
              </a:ext>
            </a:extLst>
          </p:cNvPr>
          <p:cNvSpPr/>
          <p:nvPr/>
        </p:nvSpPr>
        <p:spPr>
          <a:xfrm>
            <a:off x="4922545" y="3210126"/>
            <a:ext cx="6184555" cy="118898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我们这边只讲第一次校验</a:t>
            </a:r>
            <a:r>
              <a:rPr lang="zh-CN" altLang="en-US" sz="1400" dirty="0">
                <a:solidFill>
                  <a:prstClr val="white">
                    <a:lumMod val="50000"/>
                  </a:prstClr>
                </a:solidFill>
                <a:cs typeface="+mn-ea"/>
                <a:sym typeface="+mn-lt"/>
              </a:rPr>
              <a:t>，挨个检查，发现</a:t>
            </a:r>
            <a:r>
              <a:rPr lang="en-US" altLang="zh-CN" sz="1400" dirty="0" err="1">
                <a:solidFill>
                  <a:prstClr val="white">
                    <a:lumMod val="50000"/>
                  </a:prstClr>
                </a:solidFill>
                <a:cs typeface="+mn-ea"/>
                <a:sym typeface="+mn-lt"/>
              </a:rPr>
              <a:t>ababa</a:t>
            </a:r>
            <a:r>
              <a:rPr lang="zh-CN" altLang="en-US" sz="1400" dirty="0">
                <a:solidFill>
                  <a:prstClr val="white">
                    <a:lumMod val="50000"/>
                  </a:prstClr>
                </a:solidFill>
                <a:cs typeface="+mn-ea"/>
                <a:sym typeface="+mn-lt"/>
              </a:rPr>
              <a:t>都符合</a:t>
            </a:r>
            <a:endParaRPr lang="en-US" altLang="zh-CN" sz="1400" dirty="0">
              <a:solidFill>
                <a:prstClr val="white">
                  <a:lumMod val="50000"/>
                </a:prstClr>
              </a:solidFill>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dirty="0">
                <a:solidFill>
                  <a:prstClr val="white">
                    <a:lumMod val="50000"/>
                  </a:prstClr>
                </a:solidFill>
                <a:cs typeface="+mn-ea"/>
                <a:sym typeface="+mn-lt"/>
              </a:rPr>
              <a:t>但是下一位不符合了， 此时主串迭代器挪一位，继续检查</a:t>
            </a:r>
            <a:endParaRPr lang="en-US" altLang="zh-CN" sz="1400" dirty="0">
              <a:solidFill>
                <a:prstClr val="white">
                  <a:lumMod val="50000"/>
                </a:prstClr>
              </a:solidFill>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缺点：匹配失败不仅仅意味着匹配失败，更意味着</a:t>
            </a:r>
            <a:r>
              <a:rPr kumimoji="0" lang="zh-CN" altLang="en-US" sz="1400" b="0" i="0" u="none" strike="noStrike" kern="1200" cap="none" spc="0" normalizeH="0" baseline="0" noProof="0" dirty="0">
                <a:ln>
                  <a:noFill/>
                </a:ln>
                <a:solidFill>
                  <a:srgbClr val="FF0000"/>
                </a:solidFill>
                <a:effectLst/>
                <a:uLnTx/>
                <a:uFillTx/>
                <a:cs typeface="+mn-ea"/>
                <a:sym typeface="+mn-lt"/>
              </a:rPr>
              <a:t>前面全部匹配成功</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，此处没有利用这个关键信息，导致单模匹配的暴力轮询算法性能极差</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p:txBody>
      </p:sp>
      <p:sp>
        <p:nvSpPr>
          <p:cNvPr id="13" name="文本框 12">
            <a:extLst>
              <a:ext uri="{FF2B5EF4-FFF2-40B4-BE49-F238E27FC236}">
                <a16:creationId xmlns:a16="http://schemas.microsoft.com/office/drawing/2014/main" id="{D25E4690-7911-448C-AB89-6AD8922ADF09}"/>
              </a:ext>
            </a:extLst>
          </p:cNvPr>
          <p:cNvSpPr txBox="1"/>
          <p:nvPr/>
        </p:nvSpPr>
        <p:spPr>
          <a:xfrm>
            <a:off x="4922544" y="4410146"/>
            <a:ext cx="6088484" cy="584775"/>
          </a:xfrm>
          <a:prstGeom prst="rect">
            <a:avLst/>
          </a:prstGeom>
          <a:noFill/>
        </p:spPr>
        <p:txBody>
          <a:bodyPr vert="horz" wrap="square" rtlCol="0">
            <a:spAutoFit/>
          </a:bodyPr>
          <a:lstStyle>
            <a:defPPr>
              <a:defRPr lang="zh-CN"/>
            </a:defPPr>
            <a:lvl1pPr>
              <a:defRPr sz="2800">
                <a:solidFill>
                  <a:schemeClr val="tx1">
                    <a:lumMod val="75000"/>
                    <a:lumOff val="25000"/>
                  </a:schemeClr>
                </a:solidFill>
                <a:latin typeface="苏新诗古印宋简" panose="02010609000101010101" pitchFamily="49" charset="-122"/>
                <a:ea typeface="苏新诗古印宋简" panose="0201060900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E09085"/>
                </a:solidFill>
                <a:effectLst/>
                <a:uLnTx/>
                <a:uFillTx/>
                <a:latin typeface="+mn-lt"/>
                <a:ea typeface="+mn-ea"/>
                <a:cs typeface="+mn-ea"/>
                <a:sym typeface="+mn-lt"/>
              </a:rPr>
              <a:t>如何利用前面匹配成功的信息？</a:t>
            </a:r>
          </a:p>
        </p:txBody>
      </p:sp>
      <p:sp>
        <p:nvSpPr>
          <p:cNvPr id="14" name="矩形 13">
            <a:extLst>
              <a:ext uri="{FF2B5EF4-FFF2-40B4-BE49-F238E27FC236}">
                <a16:creationId xmlns:a16="http://schemas.microsoft.com/office/drawing/2014/main" id="{06CC7AF4-C5C6-4352-BD31-6998F13C7C7D}"/>
              </a:ext>
            </a:extLst>
          </p:cNvPr>
          <p:cNvSpPr/>
          <p:nvPr/>
        </p:nvSpPr>
        <p:spPr>
          <a:xfrm>
            <a:off x="4922544" y="5005961"/>
            <a:ext cx="6184555" cy="2030236"/>
          </a:xfrm>
          <a:prstGeom prst="rect">
            <a:avLst/>
          </a:prstGeom>
        </p:spPr>
        <p:txBody>
          <a:bodyPr wrap="square">
            <a:spAutoFit/>
          </a:bodyPr>
          <a:lstStyle/>
          <a:p>
            <a:pPr lvl="0">
              <a:lnSpc>
                <a:spcPct val="130000"/>
              </a:lnSpc>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其实就是要利用这部分信息来减少主串和模式串匹配的次数</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lvl="0">
              <a:lnSpc>
                <a:spcPct val="130000"/>
              </a:lnSpc>
              <a:defRPr/>
            </a:pP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事实上我们不需要主串迭代器一位一位的挪，而是只挪动模式串即可，</a:t>
            </a:r>
            <a:endParaRPr kumimoji="1"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lvl="0">
              <a:lnSpc>
                <a:spcPct val="130000"/>
              </a:lnSpc>
              <a:defRPr/>
            </a:pP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而为了做到不遗漏，那么模式串的挪动应该去保留</a:t>
            </a:r>
            <a:r>
              <a:rPr kumimoji="1" lang="zh-CN" altLang="en-US" sz="1400" b="0" i="0" u="none" strike="noStrike" kern="1200" cap="none" spc="0" normalizeH="0" baseline="0" noProof="0" dirty="0">
                <a:ln>
                  <a:noFill/>
                </a:ln>
                <a:solidFill>
                  <a:srgbClr val="FF0000"/>
                </a:solidFill>
                <a:effectLst/>
                <a:uLnTx/>
                <a:uFillTx/>
                <a:cs typeface="+mn-ea"/>
                <a:sym typeface="+mn-lt"/>
              </a:rPr>
              <a:t>主串匹配成功部分的后缀</a:t>
            </a: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和</a:t>
            </a:r>
            <a:r>
              <a:rPr kumimoji="1" lang="zh-CN" altLang="en-US" sz="1400" b="0" i="0" u="none" strike="noStrike" kern="1200" cap="none" spc="0" normalizeH="0" baseline="0" noProof="0" dirty="0">
                <a:ln>
                  <a:noFill/>
                </a:ln>
                <a:solidFill>
                  <a:srgbClr val="FF0000"/>
                </a:solidFill>
                <a:effectLst/>
                <a:uLnTx/>
                <a:uFillTx/>
                <a:cs typeface="+mn-ea"/>
                <a:sym typeface="+mn-lt"/>
              </a:rPr>
              <a:t>模式串匹配成功部分的前缀</a:t>
            </a: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的交集中最长的元素即挪动为如下所示：</a:t>
            </a:r>
            <a:endParaRPr kumimoji="1"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lvl="0">
              <a:lnSpc>
                <a:spcPct val="130000"/>
              </a:lnSpc>
              <a:defRPr/>
            </a:pP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主串：    </a:t>
            </a:r>
            <a:r>
              <a:rPr kumimoji="1" lang="en-US" altLang="zh-CN" sz="1400" b="0" i="0" u="none" strike="noStrike" kern="1200" cap="none" spc="0" normalizeH="0" baseline="0" noProof="0" dirty="0" err="1">
                <a:ln>
                  <a:noFill/>
                </a:ln>
                <a:solidFill>
                  <a:prstClr val="white">
                    <a:lumMod val="50000"/>
                  </a:prstClr>
                </a:solidFill>
                <a:effectLst/>
                <a:uLnTx/>
                <a:uFillTx/>
                <a:cs typeface="+mn-ea"/>
                <a:sym typeface="+mn-lt"/>
              </a:rPr>
              <a:t>ab</a:t>
            </a:r>
            <a:r>
              <a:rPr kumimoji="1" lang="en-US" altLang="zh-CN" sz="1400" b="0" i="0" u="none" strike="noStrike" kern="1200" cap="none" spc="0" normalizeH="0" baseline="0" noProof="0" dirty="0" err="1">
                <a:ln>
                  <a:noFill/>
                </a:ln>
                <a:solidFill>
                  <a:schemeClr val="accent1"/>
                </a:solidFill>
                <a:effectLst/>
                <a:uLnTx/>
                <a:uFillTx/>
                <a:cs typeface="+mn-ea"/>
                <a:sym typeface="+mn-lt"/>
              </a:rPr>
              <a:t>aba</a:t>
            </a:r>
            <a:r>
              <a:rPr kumimoji="1" lang="en-US" altLang="zh-CN" sz="1400" b="0" i="0" u="none" strike="noStrike" kern="1200" cap="none" spc="0" normalizeH="0" baseline="0" noProof="0" dirty="0" err="1">
                <a:ln>
                  <a:noFill/>
                </a:ln>
                <a:solidFill>
                  <a:srgbClr val="FF0000"/>
                </a:solidFill>
                <a:effectLst/>
                <a:uLnTx/>
                <a:uFillTx/>
                <a:cs typeface="+mn-ea"/>
                <a:sym typeface="+mn-lt"/>
              </a:rPr>
              <a:t>b</a:t>
            </a:r>
            <a:r>
              <a:rPr kumimoji="1" lang="en-US" altLang="zh-CN" sz="1400" b="0" i="0" u="none" strike="noStrike" kern="1200" cap="none" spc="0" normalizeH="0" baseline="0" noProof="0" dirty="0" err="1">
                <a:ln>
                  <a:noFill/>
                </a:ln>
                <a:solidFill>
                  <a:prstClr val="white">
                    <a:lumMod val="50000"/>
                  </a:prstClr>
                </a:solidFill>
                <a:effectLst/>
                <a:uLnTx/>
                <a:uFillTx/>
                <a:cs typeface="+mn-ea"/>
                <a:sym typeface="+mn-lt"/>
              </a:rPr>
              <a:t>aababacb</a:t>
            </a:r>
            <a:endParaRPr kumimoji="1"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lvl="0">
              <a:lnSpc>
                <a:spcPct val="130000"/>
              </a:lnSpc>
              <a:defRPr/>
            </a:pP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模式串：    </a:t>
            </a:r>
            <a:r>
              <a:rPr kumimoji="1" lang="en-US" altLang="zh-CN" sz="1400" b="0" i="0" u="none" strike="noStrike" kern="1200" cap="none" spc="0" normalizeH="0" baseline="0" noProof="0" dirty="0" err="1">
                <a:ln>
                  <a:noFill/>
                </a:ln>
                <a:solidFill>
                  <a:schemeClr val="accent1"/>
                </a:solidFill>
                <a:effectLst/>
                <a:uLnTx/>
                <a:uFillTx/>
                <a:cs typeface="+mn-ea"/>
                <a:sym typeface="+mn-lt"/>
              </a:rPr>
              <a:t>aba</a:t>
            </a:r>
            <a:r>
              <a:rPr kumimoji="1" lang="en-US" altLang="zh-CN" sz="1400" b="0" i="0" u="none" strike="noStrike" kern="1200" cap="none" spc="0" normalizeH="0" baseline="0" noProof="0" dirty="0" err="1">
                <a:ln>
                  <a:noFill/>
                </a:ln>
                <a:solidFill>
                  <a:srgbClr val="FF0000"/>
                </a:solidFill>
                <a:effectLst/>
                <a:uLnTx/>
                <a:uFillTx/>
                <a:cs typeface="+mn-ea"/>
                <a:sym typeface="+mn-lt"/>
              </a:rPr>
              <a:t>b</a:t>
            </a:r>
            <a:r>
              <a:rPr kumimoji="1" lang="en-US" altLang="zh-CN" sz="1400" b="0" i="0" u="none" strike="noStrike" kern="1200" cap="none" spc="0" normalizeH="0" baseline="0" noProof="0" dirty="0" err="1">
                <a:ln>
                  <a:noFill/>
                </a:ln>
                <a:solidFill>
                  <a:prstClr val="white">
                    <a:lumMod val="50000"/>
                  </a:prstClr>
                </a:solidFill>
                <a:effectLst/>
                <a:uLnTx/>
                <a:uFillTx/>
                <a:cs typeface="+mn-ea"/>
                <a:sym typeface="+mn-lt"/>
              </a:rPr>
              <a:t>a</a:t>
            </a:r>
            <a:r>
              <a:rPr kumimoji="1" lang="en-US" altLang="zh-CN" sz="1400" dirty="0">
                <a:solidFill>
                  <a:prstClr val="white">
                    <a:lumMod val="50000"/>
                  </a:prstClr>
                </a:solidFill>
                <a:cs typeface="+mn-ea"/>
                <a:sym typeface="+mn-lt"/>
              </a:rPr>
              <a:t>c</a:t>
            </a:r>
            <a:r>
              <a:rPr kumimoji="1" lang="en-US" altLang="zh-CN" sz="1400" b="0" i="0" u="none" strike="noStrike" kern="1200" cap="none" spc="0" normalizeH="0" baseline="0" noProof="0" dirty="0">
                <a:ln>
                  <a:noFill/>
                </a:ln>
                <a:solidFill>
                  <a:prstClr val="white">
                    <a:lumMod val="50000"/>
                  </a:prstClr>
                </a:solidFill>
                <a:effectLst/>
                <a:uLnTx/>
                <a:uFillTx/>
                <a:cs typeface="+mn-ea"/>
                <a:sym typeface="+mn-lt"/>
              </a:rPr>
              <a:t>b</a:t>
            </a:r>
            <a:endParaRPr kumimoji="1" lang="zh-CN" altLang="en-US" sz="1400" b="0" i="0" u="none" strike="noStrike" kern="1200" cap="none" spc="0" normalizeH="0" baseline="0" noProof="0" dirty="0">
              <a:ln>
                <a:noFill/>
              </a:ln>
              <a:solidFill>
                <a:prstClr val="white">
                  <a:lumMod val="50000"/>
                </a:prstClr>
              </a:solidFill>
              <a:effectLst/>
              <a:uLnTx/>
              <a:uFillTx/>
              <a:cs typeface="+mn-ea"/>
              <a:sym typeface="+mn-lt"/>
            </a:endParaRPr>
          </a:p>
          <a:p>
            <a:pPr lvl="0">
              <a:lnSpc>
                <a:spcPct val="130000"/>
              </a:lnSpc>
              <a:defRPr/>
            </a:pPr>
            <a:endParaRPr kumimoji="1" lang="zh-CN" altLang="en-US" sz="1400" b="0" i="0" u="none" strike="noStrike" kern="1200" cap="none" spc="0" normalizeH="0" baseline="0" noProof="0" dirty="0">
              <a:ln>
                <a:noFill/>
              </a:ln>
              <a:solidFill>
                <a:prstClr val="white">
                  <a:lumMod val="50000"/>
                </a:prstClr>
              </a:solidFill>
              <a:effectLst/>
              <a:uLnTx/>
              <a:uFillTx/>
              <a:cs typeface="+mn-ea"/>
              <a:sym typeface="+mn-lt"/>
            </a:endParaRPr>
          </a:p>
        </p:txBody>
      </p:sp>
      <p:pic>
        <p:nvPicPr>
          <p:cNvPr id="16" name="图片 15">
            <a:extLst>
              <a:ext uri="{FF2B5EF4-FFF2-40B4-BE49-F238E27FC236}">
                <a16:creationId xmlns:a16="http://schemas.microsoft.com/office/drawing/2014/main" id="{A1A7E9E1-5AA8-4FDB-8FA0-CF3152A86A91}"/>
              </a:ext>
            </a:extLst>
          </p:cNvPr>
          <p:cNvPicPr>
            <a:picLocks noChangeAspect="1"/>
          </p:cNvPicPr>
          <p:nvPr/>
        </p:nvPicPr>
        <p:blipFill>
          <a:blip r:embed="rId3">
            <a:extLst>
              <a:ext uri="{28A0092B-C50C-407E-A947-70E740481C1C}">
                <a14:useLocalDpi xmlns:a14="http://schemas.microsoft.com/office/drawing/2010/main" val="0"/>
              </a:ext>
            </a:extLst>
          </a:blip>
          <a:srcRect l="888" r="888"/>
          <a:stretch/>
        </p:blipFill>
        <p:spPr>
          <a:xfrm>
            <a:off x="6891899" y="216919"/>
            <a:ext cx="587375" cy="581381"/>
          </a:xfrm>
          <a:prstGeom prst="rect">
            <a:avLst/>
          </a:prstGeom>
        </p:spPr>
      </p:pic>
      <p:grpSp>
        <p:nvGrpSpPr>
          <p:cNvPr id="18" name="组合 17">
            <a:extLst>
              <a:ext uri="{FF2B5EF4-FFF2-40B4-BE49-F238E27FC236}">
                <a16:creationId xmlns:a16="http://schemas.microsoft.com/office/drawing/2014/main" id="{0A29CD3C-E552-4A19-8568-0635611182B6}"/>
              </a:ext>
            </a:extLst>
          </p:cNvPr>
          <p:cNvGrpSpPr/>
          <p:nvPr/>
        </p:nvGrpSpPr>
        <p:grpSpPr>
          <a:xfrm>
            <a:off x="192729" y="216919"/>
            <a:ext cx="11806543" cy="6424162"/>
            <a:chOff x="217715" y="250257"/>
            <a:chExt cx="11806543" cy="6424162"/>
          </a:xfrm>
        </p:grpSpPr>
        <p:sp>
          <p:nvSpPr>
            <p:cNvPr id="19" name="弧形 18">
              <a:extLst>
                <a:ext uri="{FF2B5EF4-FFF2-40B4-BE49-F238E27FC236}">
                  <a16:creationId xmlns:a16="http://schemas.microsoft.com/office/drawing/2014/main" id="{E026E90B-B2B8-4DF6-B58E-83ED53FD4869}"/>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0" name="弧形 19">
              <a:extLst>
                <a:ext uri="{FF2B5EF4-FFF2-40B4-BE49-F238E27FC236}">
                  <a16:creationId xmlns:a16="http://schemas.microsoft.com/office/drawing/2014/main" id="{3FED51CF-0BC0-4631-89CB-700E1F44A7B2}"/>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379014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fade">
                                      <p:cBhvr>
                                        <p:cTn id="20" dur="500"/>
                                        <p:tgtEl>
                                          <p:spTgt spid="1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fade">
                                      <p:cBhvr>
                                        <p:cTn id="25" dur="500"/>
                                        <p:tgtEl>
                                          <p:spTgt spid="1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fade">
                                      <p:cBhvr>
                                        <p:cTn id="35" dur="500"/>
                                        <p:tgtEl>
                                          <p:spTgt spid="1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xEl>
                                              <p:pRg st="1" end="1"/>
                                            </p:txEl>
                                          </p:spTgt>
                                        </p:tgtEl>
                                        <p:attrNameLst>
                                          <p:attrName>style.visibility</p:attrName>
                                        </p:attrNameLst>
                                      </p:cBhvr>
                                      <p:to>
                                        <p:strVal val="visible"/>
                                      </p:to>
                                    </p:set>
                                    <p:animEffect transition="in" filter="fade">
                                      <p:cBhvr>
                                        <p:cTn id="40" dur="500"/>
                                        <p:tgtEl>
                                          <p:spTgt spid="14">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xEl>
                                              <p:pRg st="2" end="2"/>
                                            </p:txEl>
                                          </p:spTgt>
                                        </p:tgtEl>
                                        <p:attrNameLst>
                                          <p:attrName>style.visibility</p:attrName>
                                        </p:attrNameLst>
                                      </p:cBhvr>
                                      <p:to>
                                        <p:strVal val="visible"/>
                                      </p:to>
                                    </p:set>
                                    <p:animEffect transition="in" filter="fade">
                                      <p:cBhvr>
                                        <p:cTn id="45" dur="500"/>
                                        <p:tgtEl>
                                          <p:spTgt spid="14">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xEl>
                                              <p:pRg st="3" end="3"/>
                                            </p:txEl>
                                          </p:spTgt>
                                        </p:tgtEl>
                                        <p:attrNameLst>
                                          <p:attrName>style.visibility</p:attrName>
                                        </p:attrNameLst>
                                      </p:cBhvr>
                                      <p:to>
                                        <p:strVal val="visible"/>
                                      </p:to>
                                    </p:set>
                                    <p:animEffect transition="in" filter="fade">
                                      <p:cBhvr>
                                        <p:cTn id="50" dur="500"/>
                                        <p:tgtEl>
                                          <p:spTgt spid="14">
                                            <p:txEl>
                                              <p:pRg st="3" end="3"/>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4">
                                            <p:txEl>
                                              <p:pRg st="4" end="4"/>
                                            </p:txEl>
                                          </p:spTgt>
                                        </p:tgtEl>
                                        <p:attrNameLst>
                                          <p:attrName>style.visibility</p:attrName>
                                        </p:attrNameLst>
                                      </p:cBhvr>
                                      <p:to>
                                        <p:strVal val="visible"/>
                                      </p:to>
                                    </p:set>
                                    <p:animEffect transition="in" filter="fade">
                                      <p:cBhvr>
                                        <p:cTn id="53"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4083A483-0BCE-41C8-BAA5-14CB15DBA0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6662" y="819091"/>
            <a:ext cx="3923899" cy="6038909"/>
          </a:xfrm>
          <a:prstGeom prst="rect">
            <a:avLst/>
          </a:prstGeom>
        </p:spPr>
      </p:pic>
      <p:sp>
        <p:nvSpPr>
          <p:cNvPr id="3" name="文本框 2">
            <a:extLst>
              <a:ext uri="{FF2B5EF4-FFF2-40B4-BE49-F238E27FC236}">
                <a16:creationId xmlns:a16="http://schemas.microsoft.com/office/drawing/2014/main" id="{3E133701-C037-40C0-A163-480AF5B73B90}"/>
              </a:ext>
            </a:extLst>
          </p:cNvPr>
          <p:cNvSpPr txBox="1"/>
          <p:nvPr/>
        </p:nvSpPr>
        <p:spPr>
          <a:xfrm>
            <a:off x="4712725" y="454002"/>
            <a:ext cx="2766549" cy="461665"/>
          </a:xfrm>
          <a:prstGeom prst="rect">
            <a:avLst/>
          </a:prstGeom>
        </p:spPr>
        <p:txBody>
          <a:bodyPr vert="horz" wrap="square">
            <a:spAutoFit/>
          </a:bodyPr>
          <a:lstStyle>
            <a:defPPr>
              <a:defRPr lang="zh-CN"/>
            </a:defPPr>
            <a:lvl1pPr algn="ctr">
              <a:defRPr sz="2400">
                <a:solidFill>
                  <a:schemeClr val="tx1">
                    <a:lumMod val="75000"/>
                    <a:lumOff val="25000"/>
                  </a:schemeClr>
                </a:solidFill>
                <a:latin typeface="方正大标宋简体" panose="03000509000000000000" pitchFamily="65" charset="-122"/>
                <a:ea typeface="方正大标宋简体" panose="03000509000000000000" pitchFamily="65"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09085"/>
                </a:solidFill>
                <a:effectLst/>
                <a:uLnTx/>
                <a:uFillTx/>
                <a:latin typeface="+mn-lt"/>
                <a:ea typeface="+mn-ea"/>
                <a:cs typeface="+mn-ea"/>
                <a:sym typeface="+mn-lt"/>
              </a:rPr>
              <a:t>KMP</a:t>
            </a:r>
            <a:r>
              <a:rPr kumimoji="0" lang="zh-CN" altLang="en-US" sz="2400" b="0" i="0" u="none" strike="noStrike" kern="1200" cap="none" spc="0" normalizeH="0" baseline="0" noProof="0" dirty="0">
                <a:ln>
                  <a:noFill/>
                </a:ln>
                <a:solidFill>
                  <a:srgbClr val="E09085"/>
                </a:solidFill>
                <a:effectLst/>
                <a:uLnTx/>
                <a:uFillTx/>
                <a:latin typeface="+mn-lt"/>
                <a:ea typeface="+mn-ea"/>
                <a:cs typeface="+mn-ea"/>
                <a:sym typeface="+mn-lt"/>
              </a:rPr>
              <a:t>算法原理</a:t>
            </a:r>
          </a:p>
        </p:txBody>
      </p:sp>
      <p:grpSp>
        <p:nvGrpSpPr>
          <p:cNvPr id="7" name="组合 6">
            <a:extLst>
              <a:ext uri="{FF2B5EF4-FFF2-40B4-BE49-F238E27FC236}">
                <a16:creationId xmlns:a16="http://schemas.microsoft.com/office/drawing/2014/main" id="{9E2DDEC5-640C-42AF-B52B-344BB6D6B508}"/>
              </a:ext>
            </a:extLst>
          </p:cNvPr>
          <p:cNvGrpSpPr/>
          <p:nvPr/>
        </p:nvGrpSpPr>
        <p:grpSpPr>
          <a:xfrm>
            <a:off x="4922546" y="955790"/>
            <a:ext cx="6865710" cy="1541154"/>
            <a:chOff x="4259263" y="1622569"/>
            <a:chExt cx="6865710" cy="1541154"/>
          </a:xfrm>
        </p:grpSpPr>
        <p:sp>
          <p:nvSpPr>
            <p:cNvPr id="8" name="矩形: 剪去对角 7">
              <a:extLst>
                <a:ext uri="{FF2B5EF4-FFF2-40B4-BE49-F238E27FC236}">
                  <a16:creationId xmlns:a16="http://schemas.microsoft.com/office/drawing/2014/main" id="{C51C1FCF-DB21-4EA7-812B-401E0965A86E}"/>
                </a:ext>
              </a:extLst>
            </p:cNvPr>
            <p:cNvSpPr/>
            <p:nvPr/>
          </p:nvSpPr>
          <p:spPr>
            <a:xfrm>
              <a:off x="4259263" y="1622569"/>
              <a:ext cx="6668932" cy="1541154"/>
            </a:xfrm>
            <a:prstGeom prst="snip2DiagRect">
              <a:avLst/>
            </a:prstGeom>
            <a:solidFill>
              <a:schemeClr val="bg1">
                <a:lumMod val="95000"/>
              </a:schemeClr>
            </a:solidFill>
            <a:ln>
              <a:noFill/>
            </a:ln>
            <a:effectLst>
              <a:outerShdw blurRad="63500" sx="101000" sy="101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9" name="文本框 8">
              <a:extLst>
                <a:ext uri="{FF2B5EF4-FFF2-40B4-BE49-F238E27FC236}">
                  <a16:creationId xmlns:a16="http://schemas.microsoft.com/office/drawing/2014/main" id="{E7A59A4D-22A4-481A-A1E5-112766190E28}"/>
                </a:ext>
              </a:extLst>
            </p:cNvPr>
            <p:cNvSpPr txBox="1"/>
            <p:nvPr/>
          </p:nvSpPr>
          <p:spPr>
            <a:xfrm>
              <a:off x="4326542" y="1649434"/>
              <a:ext cx="6798431" cy="523220"/>
            </a:xfrm>
            <a:prstGeom prst="rect">
              <a:avLst/>
            </a:prstGeom>
            <a:noFill/>
          </p:spPr>
          <p:txBody>
            <a:bodyPr vert="horz" wrap="square" rtlCol="0">
              <a:spAutoFit/>
            </a:bodyPr>
            <a:lstStyle>
              <a:defPPr>
                <a:defRPr lang="zh-CN"/>
              </a:defPPr>
              <a:lvl1pPr>
                <a:defRPr sz="2800">
                  <a:solidFill>
                    <a:schemeClr val="tx1">
                      <a:lumMod val="75000"/>
                      <a:lumOff val="25000"/>
                    </a:schemeClr>
                  </a:solidFill>
                  <a:latin typeface="苏新诗古印宋简" panose="02010609000101010101" pitchFamily="49" charset="-122"/>
                  <a:ea typeface="苏新诗古印宋简" panose="0201060900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E09085"/>
                  </a:solidFill>
                  <a:effectLst/>
                  <a:uLnTx/>
                  <a:uFillTx/>
                  <a:latin typeface="+mn-lt"/>
                  <a:ea typeface="+mn-ea"/>
                  <a:cs typeface="+mn-ea"/>
                  <a:sym typeface="+mn-lt"/>
                </a:rPr>
                <a:t>如何进一步优化？</a:t>
              </a:r>
            </a:p>
          </p:txBody>
        </p:sp>
        <p:sp>
          <p:nvSpPr>
            <p:cNvPr id="10" name="矩形 9">
              <a:extLst>
                <a:ext uri="{FF2B5EF4-FFF2-40B4-BE49-F238E27FC236}">
                  <a16:creationId xmlns:a16="http://schemas.microsoft.com/office/drawing/2014/main" id="{035CBDDA-705D-443A-889D-524E36133E55}"/>
                </a:ext>
              </a:extLst>
            </p:cNvPr>
            <p:cNvSpPr/>
            <p:nvPr/>
          </p:nvSpPr>
          <p:spPr>
            <a:xfrm>
              <a:off x="4476011" y="2240797"/>
              <a:ext cx="6184555" cy="908903"/>
            </a:xfrm>
            <a:prstGeom prst="rect">
              <a:avLst/>
            </a:prstGeom>
          </p:spPr>
          <p:txBody>
            <a:bodyPr wrap="square">
              <a:spAutoFit/>
            </a:bodyPr>
            <a:lstStyle/>
            <a:p>
              <a:pPr lvl="0">
                <a:lnSpc>
                  <a:spcPct val="130000"/>
                </a:lnSpc>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我们可以发现，匹配失败时，前面部分是</a:t>
              </a:r>
              <a:r>
                <a:rPr kumimoji="0" lang="zh-CN" altLang="en-US" sz="1400" b="0" i="0" u="none" strike="noStrike" kern="1200" cap="none" spc="0" normalizeH="0" baseline="0" noProof="0" dirty="0">
                  <a:ln>
                    <a:noFill/>
                  </a:ln>
                  <a:solidFill>
                    <a:srgbClr val="FF0000"/>
                  </a:solidFill>
                  <a:effectLst/>
                  <a:uLnTx/>
                  <a:uFillTx/>
                  <a:cs typeface="+mn-ea"/>
                  <a:sym typeface="+mn-lt"/>
                </a:rPr>
                <a:t>完全匹配成功</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的</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这给我们带来另一个重要的信息：</a:t>
              </a:r>
              <a:endParaRPr kumimoji="1"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FF0000"/>
                  </a:solidFill>
                  <a:effectLst/>
                  <a:uLnTx/>
                  <a:uFillTx/>
                  <a:cs typeface="+mn-ea"/>
                  <a:sym typeface="+mn-lt"/>
                </a:rPr>
                <a:t>主串已匹配部分的后缀</a:t>
              </a:r>
              <a:r>
                <a:rPr kumimoji="1" lang="zh-CN" altLang="en-US" sz="1400" b="0" i="0" u="none" strike="noStrike" kern="1200" cap="none" spc="0" normalizeH="0" baseline="0" noProof="0" dirty="0">
                  <a:ln>
                    <a:noFill/>
                  </a:ln>
                  <a:solidFill>
                    <a:srgbClr val="0070C0"/>
                  </a:solidFill>
                  <a:effectLst/>
                  <a:uLnTx/>
                  <a:uFillTx/>
                  <a:cs typeface="+mn-ea"/>
                  <a:sym typeface="+mn-lt"/>
                </a:rPr>
                <a:t>完全等效</a:t>
              </a: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于</a:t>
              </a:r>
              <a:r>
                <a:rPr kumimoji="1" lang="zh-CN" altLang="en-US" sz="1400" b="0" i="0" u="none" strike="noStrike" kern="1200" cap="none" spc="0" normalizeH="0" baseline="0" noProof="0" dirty="0">
                  <a:ln>
                    <a:noFill/>
                  </a:ln>
                  <a:solidFill>
                    <a:srgbClr val="FF0000"/>
                  </a:solidFill>
                  <a:effectLst/>
                  <a:uLnTx/>
                  <a:uFillTx/>
                  <a:cs typeface="+mn-ea"/>
                  <a:sym typeface="+mn-lt"/>
                </a:rPr>
                <a:t>模式串已匹配部分的后缀</a:t>
              </a:r>
            </a:p>
          </p:txBody>
        </p:sp>
      </p:grpSp>
      <p:sp>
        <p:nvSpPr>
          <p:cNvPr id="11" name="文本框 10">
            <a:extLst>
              <a:ext uri="{FF2B5EF4-FFF2-40B4-BE49-F238E27FC236}">
                <a16:creationId xmlns:a16="http://schemas.microsoft.com/office/drawing/2014/main" id="{37ABD728-2DA1-4351-912F-B2B969DC97E6}"/>
              </a:ext>
            </a:extLst>
          </p:cNvPr>
          <p:cNvSpPr txBox="1"/>
          <p:nvPr/>
        </p:nvSpPr>
        <p:spPr>
          <a:xfrm>
            <a:off x="4922546" y="2625351"/>
            <a:ext cx="3406651" cy="584775"/>
          </a:xfrm>
          <a:prstGeom prst="rect">
            <a:avLst/>
          </a:prstGeom>
          <a:noFill/>
        </p:spPr>
        <p:txBody>
          <a:bodyPr vert="horz" wrap="square" rtlCol="0">
            <a:spAutoFit/>
          </a:bodyPr>
          <a:lstStyle>
            <a:defPPr>
              <a:defRPr lang="zh-CN"/>
            </a:defPPr>
            <a:lvl1pPr>
              <a:defRPr sz="2800">
                <a:solidFill>
                  <a:schemeClr val="tx1">
                    <a:lumMod val="75000"/>
                    <a:lumOff val="25000"/>
                  </a:schemeClr>
                </a:solidFill>
                <a:latin typeface="苏新诗古印宋简" panose="02010609000101010101" pitchFamily="49" charset="-122"/>
                <a:ea typeface="苏新诗古印宋简" panose="0201060900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E09085"/>
                </a:solidFill>
                <a:effectLst/>
                <a:uLnTx/>
                <a:uFillTx/>
                <a:latin typeface="+mn-lt"/>
                <a:ea typeface="+mn-ea"/>
                <a:cs typeface="+mn-ea"/>
                <a:sym typeface="+mn-lt"/>
              </a:rPr>
              <a:t>等效的意义？</a:t>
            </a:r>
          </a:p>
        </p:txBody>
      </p:sp>
      <p:sp>
        <p:nvSpPr>
          <p:cNvPr id="12" name="矩形 11">
            <a:extLst>
              <a:ext uri="{FF2B5EF4-FFF2-40B4-BE49-F238E27FC236}">
                <a16:creationId xmlns:a16="http://schemas.microsoft.com/office/drawing/2014/main" id="{89BDEB81-3225-42F9-AF76-F25388075A5A}"/>
              </a:ext>
            </a:extLst>
          </p:cNvPr>
          <p:cNvSpPr/>
          <p:nvPr/>
        </p:nvSpPr>
        <p:spPr>
          <a:xfrm>
            <a:off x="4922545" y="3210126"/>
            <a:ext cx="6184555" cy="1188980"/>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这一个等效，使得模式串在</a:t>
            </a:r>
            <a:r>
              <a:rPr kumimoji="0" lang="zh-CN" altLang="en-US" sz="1400" b="0" i="0" u="none" strike="noStrike" kern="1200" cap="none" spc="0" normalizeH="0" baseline="0" noProof="0" dirty="0">
                <a:ln>
                  <a:noFill/>
                </a:ln>
                <a:solidFill>
                  <a:srgbClr val="0070C0"/>
                </a:solidFill>
                <a:effectLst/>
                <a:uLnTx/>
                <a:uFillTx/>
                <a:cs typeface="+mn-ea"/>
                <a:sym typeface="+mn-lt"/>
              </a:rPr>
              <a:t>匹配失败</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的时候，需要跳转的位置，</a:t>
            </a:r>
            <a:r>
              <a:rPr kumimoji="0" lang="zh-CN" altLang="en-US" sz="1400" b="0" i="0" u="none" strike="noStrike" kern="1200" cap="none" spc="0" normalizeH="0" baseline="0" noProof="0" dirty="0">
                <a:ln>
                  <a:noFill/>
                </a:ln>
                <a:solidFill>
                  <a:srgbClr val="FF0000"/>
                </a:solidFill>
                <a:effectLst/>
                <a:uLnTx/>
                <a:uFillTx/>
                <a:cs typeface="+mn-ea"/>
                <a:sym typeface="+mn-lt"/>
              </a:rPr>
              <a:t>只与模式串自身有关</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这也就意味着我们在定下敏感词时，就可以建立起在哪一位匹配失败是他应该回退到哪个位置的一个</a:t>
            </a:r>
            <a:r>
              <a:rPr kumimoji="0" lang="en-US" altLang="zh-CN" sz="1400" b="0" i="0" u="none" strike="noStrike" kern="1200" cap="none" spc="0" normalizeH="0" baseline="0" noProof="0" dirty="0">
                <a:ln>
                  <a:noFill/>
                </a:ln>
                <a:solidFill>
                  <a:prstClr val="white">
                    <a:lumMod val="50000"/>
                  </a:prstClr>
                </a:solidFill>
                <a:effectLst/>
                <a:uLnTx/>
                <a:uFillTx/>
                <a:cs typeface="+mn-ea"/>
                <a:sym typeface="+mn-lt"/>
              </a:rPr>
              <a:t>next</a:t>
            </a: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数组</a:t>
            </a:r>
            <a:endParaRPr kumimoji="0" lang="en-US" altLang="zh-CN" sz="1400" b="0" i="0" u="none" strike="noStrike" kern="1200" cap="none" spc="0" normalizeH="0" baseline="0" noProof="0" dirty="0">
              <a:ln>
                <a:noFill/>
              </a:ln>
              <a:solidFill>
                <a:prstClr val="white">
                  <a:lumMod val="50000"/>
                </a:prstClr>
              </a:solidFill>
              <a:effectLst/>
              <a:uLnTx/>
              <a:uFillTx/>
              <a:cs typeface="+mn-ea"/>
              <a:sym typeface="+mn-lt"/>
            </a:endParaRPr>
          </a:p>
        </p:txBody>
      </p:sp>
      <p:sp>
        <p:nvSpPr>
          <p:cNvPr id="13" name="文本框 12">
            <a:extLst>
              <a:ext uri="{FF2B5EF4-FFF2-40B4-BE49-F238E27FC236}">
                <a16:creationId xmlns:a16="http://schemas.microsoft.com/office/drawing/2014/main" id="{D25E4690-7911-448C-AB89-6AD8922ADF09}"/>
              </a:ext>
            </a:extLst>
          </p:cNvPr>
          <p:cNvSpPr txBox="1"/>
          <p:nvPr/>
        </p:nvSpPr>
        <p:spPr>
          <a:xfrm>
            <a:off x="4922544" y="4397753"/>
            <a:ext cx="6088484" cy="584775"/>
          </a:xfrm>
          <a:prstGeom prst="rect">
            <a:avLst/>
          </a:prstGeom>
          <a:noFill/>
        </p:spPr>
        <p:txBody>
          <a:bodyPr vert="horz" wrap="square" rtlCol="0">
            <a:spAutoFit/>
          </a:bodyPr>
          <a:lstStyle>
            <a:defPPr>
              <a:defRPr lang="zh-CN"/>
            </a:defPPr>
            <a:lvl1pPr>
              <a:defRPr sz="2800">
                <a:solidFill>
                  <a:schemeClr val="tx1">
                    <a:lumMod val="75000"/>
                    <a:lumOff val="25000"/>
                  </a:schemeClr>
                </a:solidFill>
                <a:latin typeface="苏新诗古印宋简" panose="02010609000101010101" pitchFamily="49" charset="-122"/>
                <a:ea typeface="苏新诗古印宋简" panose="02010609000101010101" pitchFamily="49"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E09085"/>
                </a:solidFill>
                <a:effectLst/>
                <a:uLnTx/>
                <a:uFillTx/>
                <a:latin typeface="+mn-lt"/>
                <a:ea typeface="+mn-ea"/>
                <a:cs typeface="+mn-ea"/>
                <a:sym typeface="+mn-lt"/>
              </a:rPr>
              <a:t>算法流程就非常简单了</a:t>
            </a:r>
          </a:p>
        </p:txBody>
      </p:sp>
      <p:sp>
        <p:nvSpPr>
          <p:cNvPr id="14" name="矩形 13">
            <a:extLst>
              <a:ext uri="{FF2B5EF4-FFF2-40B4-BE49-F238E27FC236}">
                <a16:creationId xmlns:a16="http://schemas.microsoft.com/office/drawing/2014/main" id="{06CC7AF4-C5C6-4352-BD31-6998F13C7C7D}"/>
              </a:ext>
            </a:extLst>
          </p:cNvPr>
          <p:cNvSpPr/>
          <p:nvPr/>
        </p:nvSpPr>
        <p:spPr>
          <a:xfrm>
            <a:off x="4922544" y="5005961"/>
            <a:ext cx="6184555" cy="1188980"/>
          </a:xfrm>
          <a:prstGeom prst="rect">
            <a:avLst/>
          </a:prstGeom>
        </p:spPr>
        <p:txBody>
          <a:bodyPr wrap="square">
            <a:spAutoFit/>
          </a:bodyPr>
          <a:lstStyle/>
          <a:p>
            <a:pPr lvl="0">
              <a:lnSpc>
                <a:spcPct val="130000"/>
              </a:lnSpc>
              <a:defRPr/>
            </a:pPr>
            <a:r>
              <a:rPr kumimoji="0" lang="zh-CN" altLang="en-US" sz="1400" b="0" i="0" u="none" strike="noStrike" kern="1200" cap="none" spc="0" normalizeH="0" baseline="0" noProof="0" dirty="0">
                <a:ln>
                  <a:noFill/>
                </a:ln>
                <a:solidFill>
                  <a:prstClr val="white">
                    <a:lumMod val="50000"/>
                  </a:prstClr>
                </a:solidFill>
                <a:effectLst/>
                <a:uLnTx/>
                <a:uFillTx/>
                <a:cs typeface="+mn-ea"/>
                <a:sym typeface="+mn-lt"/>
              </a:rPr>
              <a:t>首先，拿到模式串，对他每一位进行最长前后缀子串的识别（动态规划）</a:t>
            </a:r>
            <a:r>
              <a:rPr lang="en-US" altLang="zh-CN" sz="1400" dirty="0">
                <a:solidFill>
                  <a:prstClr val="white">
                    <a:lumMod val="50000"/>
                  </a:prstClr>
                </a:solidFill>
                <a:cs typeface="+mn-ea"/>
                <a:sym typeface="+mn-lt"/>
              </a:rPr>
              <a:t>,</a:t>
            </a:r>
            <a:r>
              <a:rPr lang="zh-CN" altLang="en-US" sz="1400" dirty="0">
                <a:solidFill>
                  <a:prstClr val="white">
                    <a:lumMod val="50000"/>
                  </a:prstClr>
                </a:solidFill>
                <a:cs typeface="+mn-ea"/>
                <a:sym typeface="+mn-lt"/>
              </a:rPr>
              <a:t>建立</a:t>
            </a:r>
            <a:r>
              <a:rPr lang="en-US" altLang="zh-CN" sz="1400" dirty="0">
                <a:solidFill>
                  <a:prstClr val="white">
                    <a:lumMod val="50000"/>
                  </a:prstClr>
                </a:solidFill>
                <a:cs typeface="+mn-ea"/>
                <a:sym typeface="+mn-lt"/>
              </a:rPr>
              <a:t>next</a:t>
            </a:r>
            <a:r>
              <a:rPr lang="zh-CN" altLang="en-US" sz="1400" dirty="0">
                <a:solidFill>
                  <a:prstClr val="white">
                    <a:lumMod val="50000"/>
                  </a:prstClr>
                </a:solidFill>
                <a:cs typeface="+mn-ea"/>
                <a:sym typeface="+mn-lt"/>
              </a:rPr>
              <a:t>数组</a:t>
            </a:r>
            <a:endParaRPr lang="en-US" altLang="zh-CN" sz="1400" dirty="0">
              <a:solidFill>
                <a:prstClr val="white">
                  <a:lumMod val="50000"/>
                </a:prstClr>
              </a:solidFill>
              <a:cs typeface="+mn-ea"/>
              <a:sym typeface="+mn-lt"/>
            </a:endParaRPr>
          </a:p>
          <a:p>
            <a:pPr lvl="0">
              <a:lnSpc>
                <a:spcPct val="130000"/>
              </a:lnSpc>
              <a:defRPr/>
            </a:pP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其次，将主串和模式串匹配，匹配失败时利用</a:t>
            </a:r>
            <a:r>
              <a:rPr kumimoji="1" lang="en-US" altLang="zh-CN" sz="1400" b="0" i="0" u="none" strike="noStrike" kern="1200" cap="none" spc="0" normalizeH="0" baseline="0" noProof="0" dirty="0">
                <a:ln>
                  <a:noFill/>
                </a:ln>
                <a:solidFill>
                  <a:prstClr val="white">
                    <a:lumMod val="50000"/>
                  </a:prstClr>
                </a:solidFill>
                <a:effectLst/>
                <a:uLnTx/>
                <a:uFillTx/>
                <a:cs typeface="+mn-ea"/>
                <a:sym typeface="+mn-lt"/>
              </a:rPr>
              <a:t>next</a:t>
            </a:r>
            <a:r>
              <a:rPr kumimoji="1" lang="zh-CN" altLang="en-US" sz="1400" b="0" i="0" u="none" strike="noStrike" kern="1200" cap="none" spc="0" normalizeH="0" baseline="0" noProof="0" dirty="0">
                <a:ln>
                  <a:noFill/>
                </a:ln>
                <a:solidFill>
                  <a:prstClr val="white">
                    <a:lumMod val="50000"/>
                  </a:prstClr>
                </a:solidFill>
                <a:effectLst/>
                <a:uLnTx/>
                <a:uFillTx/>
                <a:cs typeface="+mn-ea"/>
                <a:sym typeface="+mn-lt"/>
              </a:rPr>
              <a:t>数组跳转模式串迭代器的一个位置，从而只需要主串的一遍轮询就可以实现字符串的单模匹配</a:t>
            </a:r>
          </a:p>
        </p:txBody>
      </p:sp>
      <p:pic>
        <p:nvPicPr>
          <p:cNvPr id="16" name="图片 15">
            <a:extLst>
              <a:ext uri="{FF2B5EF4-FFF2-40B4-BE49-F238E27FC236}">
                <a16:creationId xmlns:a16="http://schemas.microsoft.com/office/drawing/2014/main" id="{A1A7E9E1-5AA8-4FDB-8FA0-CF3152A86A91}"/>
              </a:ext>
            </a:extLst>
          </p:cNvPr>
          <p:cNvPicPr>
            <a:picLocks noChangeAspect="1"/>
          </p:cNvPicPr>
          <p:nvPr/>
        </p:nvPicPr>
        <p:blipFill>
          <a:blip r:embed="rId3">
            <a:extLst>
              <a:ext uri="{28A0092B-C50C-407E-A947-70E740481C1C}">
                <a14:useLocalDpi xmlns:a14="http://schemas.microsoft.com/office/drawing/2010/main" val="0"/>
              </a:ext>
            </a:extLst>
          </a:blip>
          <a:srcRect l="888" r="888"/>
          <a:stretch/>
        </p:blipFill>
        <p:spPr>
          <a:xfrm>
            <a:off x="6891899" y="216919"/>
            <a:ext cx="587375" cy="581381"/>
          </a:xfrm>
          <a:prstGeom prst="rect">
            <a:avLst/>
          </a:prstGeom>
        </p:spPr>
      </p:pic>
      <p:grpSp>
        <p:nvGrpSpPr>
          <p:cNvPr id="18" name="组合 17">
            <a:extLst>
              <a:ext uri="{FF2B5EF4-FFF2-40B4-BE49-F238E27FC236}">
                <a16:creationId xmlns:a16="http://schemas.microsoft.com/office/drawing/2014/main" id="{0A29CD3C-E552-4A19-8568-0635611182B6}"/>
              </a:ext>
            </a:extLst>
          </p:cNvPr>
          <p:cNvGrpSpPr/>
          <p:nvPr/>
        </p:nvGrpSpPr>
        <p:grpSpPr>
          <a:xfrm>
            <a:off x="192729" y="216919"/>
            <a:ext cx="11806543" cy="6424162"/>
            <a:chOff x="217715" y="250257"/>
            <a:chExt cx="11806543" cy="6424162"/>
          </a:xfrm>
        </p:grpSpPr>
        <p:sp>
          <p:nvSpPr>
            <p:cNvPr id="19" name="弧形 18">
              <a:extLst>
                <a:ext uri="{FF2B5EF4-FFF2-40B4-BE49-F238E27FC236}">
                  <a16:creationId xmlns:a16="http://schemas.microsoft.com/office/drawing/2014/main" id="{E026E90B-B2B8-4DF6-B58E-83ED53FD4869}"/>
                </a:ext>
              </a:extLst>
            </p:cNvPr>
            <p:cNvSpPr/>
            <p:nvPr/>
          </p:nvSpPr>
          <p:spPr>
            <a:xfrm rot="16200000">
              <a:off x="172868" y="295104"/>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0" name="弧形 19">
              <a:extLst>
                <a:ext uri="{FF2B5EF4-FFF2-40B4-BE49-F238E27FC236}">
                  <a16:creationId xmlns:a16="http://schemas.microsoft.com/office/drawing/2014/main" id="{3FED51CF-0BC0-4631-89CB-700E1F44A7B2}"/>
                </a:ext>
              </a:extLst>
            </p:cNvPr>
            <p:cNvSpPr/>
            <p:nvPr/>
          </p:nvSpPr>
          <p:spPr>
            <a:xfrm rot="16200000" flipH="1" flipV="1">
              <a:off x="11133273" y="5783435"/>
              <a:ext cx="935831" cy="846138"/>
            </a:xfrm>
            <a:prstGeom prst="arc">
              <a:avLst/>
            </a:prstGeom>
            <a:noFill/>
            <a:ln>
              <a:solidFill>
                <a:srgbClr val="E090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Tree>
    <p:extLst>
      <p:ext uri="{BB962C8B-B14F-4D97-AF65-F5344CB8AC3E}">
        <p14:creationId xmlns:p14="http://schemas.microsoft.com/office/powerpoint/2010/main" val="240949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Effect transition="in" filter="fade">
                                      <p:cBhvr>
                                        <p:cTn id="3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1r2ssmn3">
      <a:majorFont>
        <a:latin typeface="阿里巴巴普惠体" panose="020F0302020204030204"/>
        <a:ea typeface="思源宋体 CN Medium"/>
        <a:cs typeface=""/>
      </a:majorFont>
      <a:minorFont>
        <a:latin typeface="阿里巴巴普惠体" panose="020F0502020204030204"/>
        <a:ea typeface="思源宋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TotalTime>
  <Words>3079</Words>
  <Application>Microsoft Office PowerPoint</Application>
  <PresentationFormat>宽屏</PresentationFormat>
  <Paragraphs>259</Paragraphs>
  <Slides>25</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25</vt:i4>
      </vt:variant>
    </vt:vector>
  </HeadingPairs>
  <TitlesOfParts>
    <vt:vector size="28" baseType="lpstr">
      <vt:lpstr>阿里巴巴普惠体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chen zy</cp:lastModifiedBy>
  <cp:revision>59</cp:revision>
  <dcterms:created xsi:type="dcterms:W3CDTF">2021-10-11T09:04:18Z</dcterms:created>
  <dcterms:modified xsi:type="dcterms:W3CDTF">2022-08-08T01:47:20Z</dcterms:modified>
</cp:coreProperties>
</file>